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handoutMasterIdLst>
    <p:handoutMasterId r:id="rId72"/>
  </p:handoutMasterIdLst>
  <p:sldIdLst>
    <p:sldId id="589" r:id="rId2"/>
    <p:sldId id="586" r:id="rId3"/>
    <p:sldId id="600" r:id="rId4"/>
    <p:sldId id="814" r:id="rId5"/>
    <p:sldId id="810" r:id="rId6"/>
    <p:sldId id="811" r:id="rId7"/>
    <p:sldId id="812" r:id="rId8"/>
    <p:sldId id="816" r:id="rId9"/>
    <p:sldId id="271" r:id="rId10"/>
    <p:sldId id="564" r:id="rId11"/>
    <p:sldId id="514" r:id="rId12"/>
    <p:sldId id="597" r:id="rId13"/>
    <p:sldId id="566" r:id="rId14"/>
    <p:sldId id="809" r:id="rId15"/>
    <p:sldId id="573" r:id="rId16"/>
    <p:sldId id="579" r:id="rId17"/>
    <p:sldId id="556" r:id="rId18"/>
    <p:sldId id="807" r:id="rId19"/>
    <p:sldId id="499" r:id="rId20"/>
    <p:sldId id="493" r:id="rId21"/>
    <p:sldId id="584" r:id="rId22"/>
    <p:sldId id="385" r:id="rId23"/>
    <p:sldId id="256" r:id="rId24"/>
    <p:sldId id="258" r:id="rId25"/>
    <p:sldId id="259" r:id="rId26"/>
    <p:sldId id="257" r:id="rId27"/>
    <p:sldId id="817" r:id="rId28"/>
    <p:sldId id="820" r:id="rId29"/>
    <p:sldId id="482" r:id="rId30"/>
    <p:sldId id="819" r:id="rId31"/>
    <p:sldId id="512" r:id="rId32"/>
    <p:sldId id="526" r:id="rId33"/>
    <p:sldId id="529" r:id="rId34"/>
    <p:sldId id="511" r:id="rId35"/>
    <p:sldId id="531" r:id="rId36"/>
    <p:sldId id="530" r:id="rId37"/>
    <p:sldId id="469" r:id="rId38"/>
    <p:sldId id="546" r:id="rId39"/>
    <p:sldId id="520" r:id="rId40"/>
    <p:sldId id="595" r:id="rId41"/>
    <p:sldId id="596" r:id="rId42"/>
    <p:sldId id="491" r:id="rId43"/>
    <p:sldId id="486" r:id="rId44"/>
    <p:sldId id="494" r:id="rId45"/>
    <p:sldId id="822" r:id="rId46"/>
    <p:sldId id="558" r:id="rId47"/>
    <p:sldId id="536" r:id="rId48"/>
    <p:sldId id="550" r:id="rId49"/>
    <p:sldId id="591" r:id="rId50"/>
    <p:sldId id="261" r:id="rId51"/>
    <p:sldId id="823" r:id="rId52"/>
    <p:sldId id="824" r:id="rId53"/>
    <p:sldId id="412" r:id="rId54"/>
    <p:sldId id="497" r:id="rId55"/>
    <p:sldId id="502" r:id="rId56"/>
    <p:sldId id="409" r:id="rId57"/>
    <p:sldId id="399" r:id="rId58"/>
    <p:sldId id="379" r:id="rId59"/>
    <p:sldId id="483" r:id="rId60"/>
    <p:sldId id="287" r:id="rId61"/>
    <p:sldId id="447" r:id="rId62"/>
    <p:sldId id="477" r:id="rId63"/>
    <p:sldId id="492" r:id="rId64"/>
    <p:sldId id="498" r:id="rId65"/>
    <p:sldId id="314" r:id="rId66"/>
    <p:sldId id="821" r:id="rId67"/>
    <p:sldId id="569" r:id="rId68"/>
    <p:sldId id="570" r:id="rId69"/>
    <p:sldId id="592" r:id="rId7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Georgia" charset="0"/>
        <a:ea typeface="Osaka" charset="0"/>
        <a:cs typeface="Osaka" charset="0"/>
      </a:defRPr>
    </a:lvl1pPr>
    <a:lvl2pPr marL="457200" algn="l" rtl="0" eaLnBrk="0" fontAlgn="base" hangingPunct="0">
      <a:spcBef>
        <a:spcPct val="0"/>
      </a:spcBef>
      <a:spcAft>
        <a:spcPct val="0"/>
      </a:spcAft>
      <a:defRPr kern="1200">
        <a:solidFill>
          <a:schemeClr val="tx1"/>
        </a:solidFill>
        <a:latin typeface="Georgia" charset="0"/>
        <a:ea typeface="Osaka" charset="0"/>
        <a:cs typeface="Osaka" charset="0"/>
      </a:defRPr>
    </a:lvl2pPr>
    <a:lvl3pPr marL="914400" algn="l" rtl="0" eaLnBrk="0" fontAlgn="base" hangingPunct="0">
      <a:spcBef>
        <a:spcPct val="0"/>
      </a:spcBef>
      <a:spcAft>
        <a:spcPct val="0"/>
      </a:spcAft>
      <a:defRPr kern="1200">
        <a:solidFill>
          <a:schemeClr val="tx1"/>
        </a:solidFill>
        <a:latin typeface="Georgia" charset="0"/>
        <a:ea typeface="Osaka" charset="0"/>
        <a:cs typeface="Osaka" charset="0"/>
      </a:defRPr>
    </a:lvl3pPr>
    <a:lvl4pPr marL="1371600" algn="l" rtl="0" eaLnBrk="0" fontAlgn="base" hangingPunct="0">
      <a:spcBef>
        <a:spcPct val="0"/>
      </a:spcBef>
      <a:spcAft>
        <a:spcPct val="0"/>
      </a:spcAft>
      <a:defRPr kern="1200">
        <a:solidFill>
          <a:schemeClr val="tx1"/>
        </a:solidFill>
        <a:latin typeface="Georgia" charset="0"/>
        <a:ea typeface="Osaka" charset="0"/>
        <a:cs typeface="Osaka" charset="0"/>
      </a:defRPr>
    </a:lvl4pPr>
    <a:lvl5pPr marL="1828800" algn="l" rtl="0" eaLnBrk="0" fontAlgn="base" hangingPunct="0">
      <a:spcBef>
        <a:spcPct val="0"/>
      </a:spcBef>
      <a:spcAft>
        <a:spcPct val="0"/>
      </a:spcAft>
      <a:defRPr kern="1200">
        <a:solidFill>
          <a:schemeClr val="tx1"/>
        </a:solidFill>
        <a:latin typeface="Georgia" charset="0"/>
        <a:ea typeface="Osaka" charset="0"/>
        <a:cs typeface="Osaka" charset="0"/>
      </a:defRPr>
    </a:lvl5pPr>
    <a:lvl6pPr marL="2286000" algn="l" defTabSz="457200" rtl="0" eaLnBrk="1" latinLnBrk="0" hangingPunct="1">
      <a:defRPr kern="1200">
        <a:solidFill>
          <a:schemeClr val="tx1"/>
        </a:solidFill>
        <a:latin typeface="Georgia" charset="0"/>
        <a:ea typeface="Osaka" charset="0"/>
        <a:cs typeface="Osaka" charset="0"/>
      </a:defRPr>
    </a:lvl6pPr>
    <a:lvl7pPr marL="2743200" algn="l" defTabSz="457200" rtl="0" eaLnBrk="1" latinLnBrk="0" hangingPunct="1">
      <a:defRPr kern="1200">
        <a:solidFill>
          <a:schemeClr val="tx1"/>
        </a:solidFill>
        <a:latin typeface="Georgia" charset="0"/>
        <a:ea typeface="Osaka" charset="0"/>
        <a:cs typeface="Osaka" charset="0"/>
      </a:defRPr>
    </a:lvl7pPr>
    <a:lvl8pPr marL="3200400" algn="l" defTabSz="457200" rtl="0" eaLnBrk="1" latinLnBrk="0" hangingPunct="1">
      <a:defRPr kern="1200">
        <a:solidFill>
          <a:schemeClr val="tx1"/>
        </a:solidFill>
        <a:latin typeface="Georgia" charset="0"/>
        <a:ea typeface="Osaka" charset="0"/>
        <a:cs typeface="Osaka" charset="0"/>
      </a:defRPr>
    </a:lvl8pPr>
    <a:lvl9pPr marL="3657600" algn="l" defTabSz="457200" rtl="0" eaLnBrk="1" latinLnBrk="0" hangingPunct="1">
      <a:defRPr kern="1200">
        <a:solidFill>
          <a:schemeClr val="tx1"/>
        </a:solidFill>
        <a:latin typeface="Georgia" charset="0"/>
        <a:ea typeface="Osaka" charset="0"/>
        <a:cs typeface="Osaka"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EFD"/>
    <a:srgbClr val="000000"/>
    <a:srgbClr val="A51416"/>
    <a:srgbClr val="BF242B"/>
    <a:srgbClr val="E3A4A7"/>
    <a:srgbClr val="737474"/>
    <a:srgbClr val="C26F0D"/>
    <a:srgbClr val="005613"/>
    <a:srgbClr val="005643"/>
    <a:srgbClr val="C0BF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71" autoAdjust="0"/>
    <p:restoredTop sz="95788" autoAdjust="0"/>
  </p:normalViewPr>
  <p:slideViewPr>
    <p:cSldViewPr>
      <p:cViewPr varScale="1">
        <p:scale>
          <a:sx n="128" d="100"/>
          <a:sy n="128" d="100"/>
        </p:scale>
        <p:origin x="2128" y="176"/>
      </p:cViewPr>
      <p:guideLst>
        <p:guide orient="horz" pos="2160"/>
        <p:guide pos="2880"/>
      </p:guideLst>
    </p:cSldViewPr>
  </p:slideViewPr>
  <p:outlineViewPr>
    <p:cViewPr>
      <p:scale>
        <a:sx n="33" d="100"/>
        <a:sy n="33" d="100"/>
      </p:scale>
      <p:origin x="0" y="21528"/>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charset="0"/>
              </a:defRPr>
            </a:lvl1pPr>
          </a:lstStyle>
          <a:p>
            <a:pPr>
              <a:defRPr/>
            </a:pPr>
            <a:endParaRPr lang="en-US"/>
          </a:p>
        </p:txBody>
      </p:sp>
      <p:sp>
        <p:nvSpPr>
          <p:cNvPr id="11267"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charset="0"/>
              </a:defRPr>
            </a:lvl1pPr>
          </a:lstStyle>
          <a:p>
            <a:pPr>
              <a:defRPr/>
            </a:pPr>
            <a:endParaRPr lang="en-US"/>
          </a:p>
        </p:txBody>
      </p:sp>
      <p:sp>
        <p:nvSpPr>
          <p:cNvPr id="11268"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charset="0"/>
              </a:defRPr>
            </a:lvl1pPr>
          </a:lstStyle>
          <a:p>
            <a:pPr>
              <a:defRPr/>
            </a:pPr>
            <a:endParaRPr lang="en-US"/>
          </a:p>
        </p:txBody>
      </p:sp>
      <p:sp>
        <p:nvSpPr>
          <p:cNvPr id="11269"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charset="0"/>
              </a:defRPr>
            </a:lvl1pPr>
          </a:lstStyle>
          <a:p>
            <a:pPr>
              <a:defRPr/>
            </a:pPr>
            <a:fld id="{45C8AFA0-37C5-3F44-9878-54C5E0BE65C0}" type="slidenum">
              <a:rPr lang="en-US"/>
              <a:pPr>
                <a:defRPr/>
              </a:pPr>
              <a:t>‹#›</a:t>
            </a:fld>
            <a:endParaRPr lang="en-US"/>
          </a:p>
        </p:txBody>
      </p:sp>
    </p:spTree>
    <p:extLst>
      <p:ext uri="{BB962C8B-B14F-4D97-AF65-F5344CB8AC3E}">
        <p14:creationId xmlns:p14="http://schemas.microsoft.com/office/powerpoint/2010/main" val="2259244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charset="0"/>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charset="0"/>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charset="0"/>
              </a:defRPr>
            </a:lvl1pPr>
          </a:lstStyle>
          <a:p>
            <a:pPr>
              <a:defRPr/>
            </a:pPr>
            <a:fld id="{56904282-EB8A-5D41-9B35-C4B1EC429B56}" type="slidenum">
              <a:rPr lang="en-US"/>
              <a:pPr>
                <a:defRPr/>
              </a:pPr>
              <a:t>‹#›</a:t>
            </a:fld>
            <a:endParaRPr lang="en-US"/>
          </a:p>
        </p:txBody>
      </p:sp>
    </p:spTree>
    <p:extLst>
      <p:ext uri="{BB962C8B-B14F-4D97-AF65-F5344CB8AC3E}">
        <p14:creationId xmlns:p14="http://schemas.microsoft.com/office/powerpoint/2010/main" val="4557521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1" charset="0"/>
        <a:ea typeface="Osaka" pitchFamily="-111" charset="-128"/>
        <a:cs typeface="Osaka" pitchFamily="-111" charset="-128"/>
      </a:defRPr>
    </a:lvl1pPr>
    <a:lvl2pPr marL="457200" algn="l" rtl="0" eaLnBrk="0" fontAlgn="base" hangingPunct="0">
      <a:spcBef>
        <a:spcPct val="30000"/>
      </a:spcBef>
      <a:spcAft>
        <a:spcPct val="0"/>
      </a:spcAft>
      <a:defRPr sz="1200" kern="1200">
        <a:solidFill>
          <a:schemeClr val="tx1"/>
        </a:solidFill>
        <a:latin typeface="Times" pitchFamily="-111" charset="0"/>
        <a:ea typeface="Osaka" pitchFamily="-111" charset="-128"/>
        <a:cs typeface="Osaka" pitchFamily="-111" charset="-128"/>
      </a:defRPr>
    </a:lvl2pPr>
    <a:lvl3pPr marL="914400" algn="l" rtl="0" eaLnBrk="0" fontAlgn="base" hangingPunct="0">
      <a:spcBef>
        <a:spcPct val="30000"/>
      </a:spcBef>
      <a:spcAft>
        <a:spcPct val="0"/>
      </a:spcAft>
      <a:defRPr sz="1200" kern="1200">
        <a:solidFill>
          <a:schemeClr val="tx1"/>
        </a:solidFill>
        <a:latin typeface="Times" pitchFamily="-111" charset="0"/>
        <a:ea typeface="Osaka" pitchFamily="-111" charset="-128"/>
        <a:cs typeface="Osaka" pitchFamily="-111" charset="-128"/>
      </a:defRPr>
    </a:lvl3pPr>
    <a:lvl4pPr marL="1371600" algn="l" rtl="0" eaLnBrk="0" fontAlgn="base" hangingPunct="0">
      <a:spcBef>
        <a:spcPct val="30000"/>
      </a:spcBef>
      <a:spcAft>
        <a:spcPct val="0"/>
      </a:spcAft>
      <a:defRPr sz="1200" kern="1200">
        <a:solidFill>
          <a:schemeClr val="tx1"/>
        </a:solidFill>
        <a:latin typeface="Times" pitchFamily="-111" charset="0"/>
        <a:ea typeface="Osaka" pitchFamily="-111" charset="-128"/>
        <a:cs typeface="Osaka" pitchFamily="-111" charset="-128"/>
      </a:defRPr>
    </a:lvl4pPr>
    <a:lvl5pPr marL="1828800" algn="l" rtl="0" eaLnBrk="0" fontAlgn="base" hangingPunct="0">
      <a:spcBef>
        <a:spcPct val="30000"/>
      </a:spcBef>
      <a:spcAft>
        <a:spcPct val="0"/>
      </a:spcAft>
      <a:defRPr sz="1200" kern="1200">
        <a:solidFill>
          <a:schemeClr val="tx1"/>
        </a:solidFill>
        <a:latin typeface="Times" pitchFamily="-111" charset="0"/>
        <a:ea typeface="Osaka" pitchFamily="-111" charset="-128"/>
        <a:cs typeface="Osaka" pitchFamily="-111"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ature.com/articles/s41556-019-0311-8#ref-CR129"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4.3. Optimize Small RNA Boundaries</a:t>
            </a:r>
          </a:p>
          <a:p>
            <a:r>
              <a:rPr lang="en-US" dirty="0">
                <a:effectLst/>
                <a:latin typeface="Helvetica" pitchFamily="2" charset="0"/>
              </a:rPr>
              <a:t>In the fourth step, a heuristic algorithm is employed to optimize the boundaries of each</a:t>
            </a:r>
          </a:p>
          <a:p>
            <a:r>
              <a:rPr lang="en-US" dirty="0">
                <a:effectLst/>
                <a:latin typeface="Helvetica" pitchFamily="2" charset="0"/>
              </a:rPr>
              <a:t>read cluster identified in the third step to more accurately define the range of the small RNA</a:t>
            </a:r>
          </a:p>
          <a:p>
            <a:r>
              <a:rPr lang="en-US" dirty="0">
                <a:effectLst/>
                <a:latin typeface="Helvetica" pitchFamily="2" charset="0"/>
              </a:rPr>
              <a:t>cluster and split it into sub-clusters if it represents more than one feature. (Figures </a:t>
            </a:r>
            <a:r>
              <a:rPr lang="en-US" dirty="0">
                <a:solidFill>
                  <a:srgbClr val="0875B8"/>
                </a:solidFill>
                <a:effectLst/>
                <a:latin typeface="Helvetica" pitchFamily="2" charset="0"/>
              </a:rPr>
              <a:t>1</a:t>
            </a:r>
            <a:r>
              <a:rPr lang="en-US" dirty="0">
                <a:effectLst/>
                <a:latin typeface="Helvetica" pitchFamily="2" charset="0"/>
              </a:rPr>
              <a:t>B and S2).</a:t>
            </a:r>
          </a:p>
          <a:p>
            <a:r>
              <a:rPr lang="en-US" dirty="0">
                <a:effectLst/>
                <a:latin typeface="Helvetica" pitchFamily="2" charset="0"/>
              </a:rPr>
              <a:t>This algorithm works by assigning a weight to each read based on the level of its contribution</a:t>
            </a:r>
          </a:p>
          <a:p>
            <a:r>
              <a:rPr lang="en-US" dirty="0">
                <a:effectLst/>
                <a:latin typeface="Helvetica" pitchFamily="2" charset="0"/>
              </a:rPr>
              <a:t>to the original cluster. The read weight is computed by first walking through the cluster</a:t>
            </a:r>
          </a:p>
          <a:p>
            <a:r>
              <a:rPr lang="en-US" dirty="0">
                <a:effectLst/>
                <a:latin typeface="Helvetica" pitchFamily="2" charset="0"/>
              </a:rPr>
              <a:t>bases and computing the read depth of each base (number of reads covering the base). An</a:t>
            </a:r>
          </a:p>
          <a:p>
            <a:r>
              <a:rPr lang="en-US" dirty="0">
                <a:effectLst/>
                <a:latin typeface="Helvetica" pitchFamily="2" charset="0"/>
              </a:rPr>
              <a:t>individual read’s weight is defined as the total coverage of the bases it spans divided by the</a:t>
            </a:r>
          </a:p>
          <a:p>
            <a:r>
              <a:rPr lang="en-US" dirty="0">
                <a:effectLst/>
                <a:latin typeface="Helvetica" pitchFamily="2" charset="0"/>
              </a:rPr>
              <a:t>read length. Thus, if p represents the position of the </a:t>
            </a:r>
            <a:r>
              <a:rPr lang="en-US" dirty="0" err="1">
                <a:effectLst/>
                <a:latin typeface="Helvetica" pitchFamily="2" charset="0"/>
              </a:rPr>
              <a:t>ith</a:t>
            </a:r>
            <a:r>
              <a:rPr lang="en-US" dirty="0">
                <a:effectLst/>
                <a:latin typeface="Helvetica" pitchFamily="2" charset="0"/>
              </a:rPr>
              <a:t> base in a read of length n, the read</a:t>
            </a:r>
          </a:p>
          <a:p>
            <a:r>
              <a:rPr lang="en-US" dirty="0">
                <a:effectLst/>
                <a:latin typeface="Helvetica" pitchFamily="2" charset="0"/>
              </a:rPr>
              <a:t>weight can be represented by the following equation:</a:t>
            </a:r>
          </a:p>
          <a:p>
            <a:r>
              <a:rPr lang="en-US" dirty="0" err="1">
                <a:effectLst/>
                <a:latin typeface="Helvetica" pitchFamily="2" charset="0"/>
              </a:rPr>
              <a:t>Rw</a:t>
            </a:r>
            <a:r>
              <a:rPr lang="en-US" dirty="0">
                <a:effectLst/>
                <a:latin typeface="Helvetica" pitchFamily="2" charset="0"/>
              </a:rPr>
              <a:t> =</a:t>
            </a:r>
          </a:p>
          <a:p>
            <a:r>
              <a:rPr lang="en-US" dirty="0" err="1">
                <a:effectLst/>
                <a:latin typeface="Helvetica" pitchFamily="2" charset="0"/>
              </a:rPr>
              <a:t>ån</a:t>
            </a:r>
            <a:endParaRPr lang="en-US" dirty="0">
              <a:effectLst/>
              <a:latin typeface="Helvetica" pitchFamily="2" charset="0"/>
            </a:endParaRPr>
          </a:p>
          <a:p>
            <a:r>
              <a:rPr lang="en-US" dirty="0">
                <a:effectLst/>
                <a:latin typeface="Helvetica" pitchFamily="2" charset="0"/>
              </a:rPr>
              <a:t>1 </a:t>
            </a:r>
            <a:r>
              <a:rPr lang="en-US" dirty="0" err="1">
                <a:effectLst/>
                <a:latin typeface="Helvetica" pitchFamily="2" charset="0"/>
              </a:rPr>
              <a:t>cov</a:t>
            </a:r>
            <a:r>
              <a:rPr lang="en-US" dirty="0">
                <a:effectLst/>
                <a:latin typeface="Helvetica" pitchFamily="2" charset="0"/>
              </a:rPr>
              <a:t> (pi)</a:t>
            </a:r>
          </a:p>
          <a:p>
            <a:r>
              <a:rPr lang="en-US" dirty="0">
                <a:effectLst/>
                <a:latin typeface="Helvetica" pitchFamily="2" charset="0"/>
              </a:rPr>
              <a:t>n</a:t>
            </a:r>
          </a:p>
          <a:p>
            <a:r>
              <a:rPr lang="en-US" dirty="0">
                <a:effectLst/>
                <a:latin typeface="Helvetica" pitchFamily="2" charset="0"/>
              </a:rPr>
              <a:t>(1)</a:t>
            </a:r>
          </a:p>
          <a:p>
            <a:r>
              <a:rPr lang="en-US" dirty="0">
                <a:effectLst/>
                <a:latin typeface="Helvetica" pitchFamily="2" charset="0"/>
              </a:rPr>
              <a:t>where </a:t>
            </a:r>
            <a:r>
              <a:rPr lang="en-US" dirty="0" err="1">
                <a:effectLst/>
                <a:latin typeface="Helvetica" pitchFamily="2" charset="0"/>
              </a:rPr>
              <a:t>cov</a:t>
            </a:r>
            <a:r>
              <a:rPr lang="en-US" dirty="0">
                <a:effectLst/>
                <a:latin typeface="Helvetica" pitchFamily="2" charset="0"/>
              </a:rPr>
              <a:t> = total number of reads covering the base.</a:t>
            </a:r>
          </a:p>
          <a:p>
            <a:r>
              <a:rPr lang="en-US" dirty="0">
                <a:effectLst/>
                <a:latin typeface="Helvetica" pitchFamily="2" charset="0"/>
              </a:rPr>
              <a:t>Once all read weights are computed, reads within the cluster are ordered by weight,</a:t>
            </a:r>
          </a:p>
          <a:p>
            <a:r>
              <a:rPr lang="en-US" dirty="0">
                <a:effectLst/>
                <a:latin typeface="Helvetica" pitchFamily="2" charset="0"/>
              </a:rPr>
              <a:t>and a number of the lowest-weight reads equal to a proportion of the total number of</a:t>
            </a:r>
          </a:p>
          <a:p>
            <a:r>
              <a:rPr lang="en-US" dirty="0">
                <a:effectLst/>
                <a:latin typeface="Helvetica" pitchFamily="2" charset="0"/>
              </a:rPr>
              <a:t>reads (defined by the percent-cur parameter, default 0.3) in the original cluster, designated</a:t>
            </a:r>
          </a:p>
          <a:p>
            <a:r>
              <a:rPr lang="en-US" dirty="0">
                <a:effectLst/>
                <a:latin typeface="Helvetica" pitchFamily="2" charset="0"/>
              </a:rPr>
              <a:t>H0, are provisionally removed. The updated cluster (H1) is then split into sub-clusters,</a:t>
            </a:r>
          </a:p>
          <a:p>
            <a:r>
              <a:rPr lang="en-US" dirty="0">
                <a:effectLst/>
                <a:latin typeface="Helvetica" pitchFamily="2" charset="0"/>
              </a:rPr>
              <a:t>each of which starts at a transition from 0 read coverage to coverage &gt; 0 and ends at a</a:t>
            </a:r>
          </a:p>
          <a:p>
            <a:r>
              <a:rPr lang="en-US" dirty="0">
                <a:effectLst/>
                <a:latin typeface="Helvetica" pitchFamily="2" charset="0"/>
              </a:rPr>
              <a:t>transition from coverage &gt; 0 to 0. H0 is also subdivided into sections at the midpoint of</a:t>
            </a:r>
          </a:p>
          <a:p>
            <a:r>
              <a:rPr lang="en-US" dirty="0">
                <a:effectLst/>
                <a:latin typeface="Helvetica" pitchFamily="2" charset="0"/>
              </a:rPr>
              <a:t>each gap between sub-clusters in H1. For each candidate sub-cluster, the average coverage</a:t>
            </a:r>
          </a:p>
          <a:p>
            <a:r>
              <a:rPr lang="en-US" dirty="0">
                <a:effectLst/>
                <a:latin typeface="Helvetica" pitchFamily="2" charset="0"/>
              </a:rPr>
              <a:t>depth is compared to that of the corresponding section of H0. If the ratio of coverage</a:t>
            </a:r>
          </a:p>
          <a:p>
            <a:r>
              <a:rPr lang="en-US" dirty="0">
                <a:effectLst/>
                <a:latin typeface="Helvetica" pitchFamily="2" charset="0"/>
              </a:rPr>
              <a:t>depths W(H0)/W(H1) &gt; (1 + cutoff), where cutoff is the input parameter (default 0.3),</a:t>
            </a:r>
          </a:p>
          <a:p>
            <a:r>
              <a:rPr lang="en-US" dirty="0">
                <a:effectLst/>
                <a:latin typeface="Helvetica" pitchFamily="2" charset="0"/>
              </a:rPr>
              <a:t>the reads and boundaries of the new sub-cluster in H1 are accepted; otherwise, the initial</a:t>
            </a:r>
          </a:p>
          <a:p>
            <a:r>
              <a:rPr lang="en-US" dirty="0">
                <a:effectLst/>
                <a:latin typeface="Helvetica" pitchFamily="2" charset="0"/>
              </a:rPr>
              <a:t>cluster reads and boundary from the corresponding section of H0 are retained. Consecutive</a:t>
            </a:r>
          </a:p>
          <a:p>
            <a:r>
              <a:rPr lang="en-US" dirty="0">
                <a:effectLst/>
                <a:latin typeface="Helvetica" pitchFamily="2" charset="0"/>
              </a:rPr>
              <a:t>retained sections of H0 are merged into single clusters. Figure S2 shows a sketch illustrating</a:t>
            </a:r>
          </a:p>
          <a:p>
            <a:r>
              <a:rPr lang="en-US" dirty="0">
                <a:effectLst/>
                <a:latin typeface="Helvetica" pitchFamily="2" charset="0"/>
              </a:rPr>
              <a:t>this process.</a:t>
            </a:r>
          </a:p>
          <a:p>
            <a:endParaRPr lang="en-US" dirty="0"/>
          </a:p>
          <a:p>
            <a:r>
              <a:rPr lang="en-US" dirty="0">
                <a:effectLst/>
                <a:latin typeface="Helvetica" pitchFamily="2" charset="0"/>
              </a:rPr>
              <a:t>4.4. Identify Single- and Multi-Node Clusters</a:t>
            </a:r>
          </a:p>
          <a:p>
            <a:r>
              <a:rPr lang="en-US" dirty="0">
                <a:effectLst/>
                <a:latin typeface="Helvetica" pitchFamily="2" charset="0"/>
              </a:rPr>
              <a:t>In the fifth step, a network model is built based on uniquely aligned and multi-mapped</a:t>
            </a:r>
          </a:p>
          <a:p>
            <a:r>
              <a:rPr lang="en-US" dirty="0">
                <a:effectLst/>
                <a:latin typeface="Helvetica" pitchFamily="2" charset="0"/>
              </a:rPr>
              <a:t>reads to identify single-node read clusters and multi-node read clusters (i.e., a group of</a:t>
            </a:r>
          </a:p>
          <a:p>
            <a:r>
              <a:rPr lang="en-US" dirty="0">
                <a:effectLst/>
                <a:latin typeface="Helvetica" pitchFamily="2" charset="0"/>
              </a:rPr>
              <a:t>clusters that share multiply-aligned reads between them) (Figure </a:t>
            </a:r>
            <a:r>
              <a:rPr lang="en-US" dirty="0">
                <a:solidFill>
                  <a:srgbClr val="0875B8"/>
                </a:solidFill>
                <a:effectLst/>
                <a:latin typeface="Helvetica" pitchFamily="2" charset="0"/>
              </a:rPr>
              <a:t>1</a:t>
            </a:r>
            <a:r>
              <a:rPr lang="en-US" dirty="0">
                <a:effectLst/>
                <a:latin typeface="Helvetica" pitchFamily="2" charset="0"/>
              </a:rPr>
              <a:t>C), which are used in the</a:t>
            </a:r>
          </a:p>
          <a:p>
            <a:r>
              <a:rPr lang="en-US" dirty="0">
                <a:effectLst/>
                <a:latin typeface="Helvetica" pitchFamily="2" charset="0"/>
              </a:rPr>
              <a:t>next step to identify low quality clusters caused by repetitive reads. The network consists</a:t>
            </a:r>
          </a:p>
          <a:p>
            <a:r>
              <a:rPr lang="en-US" dirty="0">
                <a:effectLst/>
                <a:latin typeface="Helvetica" pitchFamily="2" charset="0"/>
              </a:rPr>
              <a:t>of a graph in which nodes represent clusters and edges represent the shared reads between</a:t>
            </a:r>
          </a:p>
          <a:p>
            <a:r>
              <a:rPr lang="en-US" dirty="0">
                <a:effectLst/>
                <a:latin typeface="Helvetica" pitchFamily="2" charset="0"/>
              </a:rPr>
              <a:t>clusters. Thus, if a cluster is comprised of only uniquely mapped reads, the cluster is called</a:t>
            </a:r>
          </a:p>
          <a:p>
            <a:r>
              <a:rPr lang="en-US" dirty="0">
                <a:effectLst/>
                <a:latin typeface="Helvetica" pitchFamily="2" charset="0"/>
              </a:rPr>
              <a:t>a single-node cluster. All single-node clusters are reported as results and do not need to</a:t>
            </a:r>
          </a:p>
          <a:p>
            <a:r>
              <a:rPr lang="en-US" dirty="0">
                <a:effectLst/>
                <a:latin typeface="Helvetica" pitchFamily="2" charset="0"/>
              </a:rPr>
              <a:t>be processed by the decision tree model in the sixth step. In its general construction, the</a:t>
            </a:r>
          </a:p>
          <a:p>
            <a:r>
              <a:rPr lang="en-US" dirty="0">
                <a:effectLst/>
                <a:latin typeface="Helvetica" pitchFamily="2" charset="0"/>
              </a:rPr>
              <a:t>network is a graph consisting of a large number of subnetworks. To assess the quality of</a:t>
            </a:r>
          </a:p>
          <a:p>
            <a:r>
              <a:rPr lang="en-US" dirty="0">
                <a:effectLst/>
                <a:latin typeface="Helvetica" pitchFamily="2" charset="0"/>
              </a:rPr>
              <a:t>the clusters, all multi-node clusters are subjected to a quality check in the next step.</a:t>
            </a:r>
          </a:p>
          <a:p>
            <a:r>
              <a:rPr lang="en-US" dirty="0">
                <a:effectLst/>
                <a:latin typeface="Helvetica" pitchFamily="2" charset="0"/>
              </a:rPr>
              <a:t>Each node of the network is a cluster of read alignments, and two nodes are connected</a:t>
            </a:r>
          </a:p>
          <a:p>
            <a:r>
              <a:rPr lang="en-US" dirty="0">
                <a:effectLst/>
                <a:latin typeface="Helvetica" pitchFamily="2" charset="0"/>
              </a:rPr>
              <a:t>by a link if &gt;50% of the alignments from at least one node have a hit in the other node. Fully</a:t>
            </a:r>
          </a:p>
          <a:p>
            <a:r>
              <a:rPr lang="en-US" dirty="0">
                <a:effectLst/>
                <a:latin typeface="Helvetica" pitchFamily="2" charset="0"/>
              </a:rPr>
              <a:t>connected sub-networks come in two shapes: star-like and clique. A star-like sub-network</a:t>
            </a:r>
          </a:p>
          <a:p>
            <a:r>
              <a:rPr lang="en-US" dirty="0">
                <a:effectLst/>
                <a:latin typeface="Helvetica" pitchFamily="2" charset="0"/>
              </a:rPr>
              <a:t>represents the case in which a central small RNA node generates false positive read clusters</a:t>
            </a:r>
          </a:p>
          <a:p>
            <a:r>
              <a:rPr lang="en-US" dirty="0">
                <a:effectLst/>
                <a:latin typeface="Helvetica" pitchFamily="2" charset="0"/>
              </a:rPr>
              <a:t>at multiple locations, which are difficult to filter in the absence of network analysis. A</a:t>
            </a:r>
          </a:p>
          <a:p>
            <a:r>
              <a:rPr lang="en-US" dirty="0">
                <a:effectLst/>
                <a:latin typeface="Helvetica" pitchFamily="2" charset="0"/>
              </a:rPr>
              <a:t>clique shape represents a small non-coding RNA that has multiple copies on the human</a:t>
            </a:r>
          </a:p>
          <a:p>
            <a:r>
              <a:rPr lang="en-US" dirty="0">
                <a:effectLst/>
                <a:latin typeface="Helvetica" pitchFamily="2" charset="0"/>
              </a:rPr>
              <a:t>genome. The network analysis ensures that, on the one hand, no copy of the same small</a:t>
            </a:r>
          </a:p>
          <a:p>
            <a:r>
              <a:rPr lang="en-US" dirty="0">
                <a:effectLst/>
                <a:latin typeface="Helvetica" pitchFamily="2" charset="0"/>
              </a:rPr>
              <a:t>non-coding RNA is missed and, on the other hand, that the expression level of the small</a:t>
            </a:r>
          </a:p>
          <a:p>
            <a:r>
              <a:rPr lang="en-US" dirty="0">
                <a:effectLst/>
                <a:latin typeface="Helvetica" pitchFamily="2" charset="0"/>
              </a:rPr>
              <a:t>non-coding RNA is calculated accurately by including reads from repetitive small RNAs</a:t>
            </a:r>
          </a:p>
          <a:p>
            <a:r>
              <a:rPr lang="en-US" dirty="0">
                <a:effectLst/>
                <a:latin typeface="Helvetica" pitchFamily="2" charset="0"/>
              </a:rPr>
              <a:t>only once.</a:t>
            </a:r>
          </a:p>
          <a:p>
            <a:r>
              <a:rPr lang="en-US" dirty="0">
                <a:effectLst/>
                <a:latin typeface="Helvetica" pitchFamily="2" charset="0"/>
              </a:rPr>
              <a:t>At the same time as each cluster is processed by the network model, it is annotated</a:t>
            </a:r>
          </a:p>
          <a:p>
            <a:r>
              <a:rPr lang="en-US" dirty="0">
                <a:effectLst/>
                <a:latin typeface="Helvetica" pitchFamily="2" charset="0"/>
              </a:rPr>
              <a:t>using a human reference annotation and one or more small RNA annotation sets (all in GTF</a:t>
            </a:r>
          </a:p>
          <a:p>
            <a:r>
              <a:rPr lang="en-US" dirty="0">
                <a:effectLst/>
                <a:latin typeface="Helvetica" pitchFamily="2" charset="0"/>
              </a:rPr>
              <a:t>format). DANSR provides a GRCh38/hg38 small RNA library that includes annotations</a:t>
            </a:r>
          </a:p>
          <a:p>
            <a:r>
              <a:rPr lang="en-US" dirty="0">
                <a:effectLst/>
                <a:latin typeface="Helvetica" pitchFamily="2" charset="0"/>
              </a:rPr>
              <a:t>for &gt;187 k features and is sourced from </a:t>
            </a:r>
            <a:r>
              <a:rPr lang="en-US" dirty="0" err="1">
                <a:effectLst/>
                <a:latin typeface="Helvetica" pitchFamily="2" charset="0"/>
              </a:rPr>
              <a:t>RNAcentral</a:t>
            </a:r>
            <a:r>
              <a:rPr lang="en-US" dirty="0">
                <a:effectLst/>
                <a:latin typeface="Helvetica" pitchFamily="2" charset="0"/>
              </a:rPr>
              <a:t> [</a:t>
            </a:r>
            <a:r>
              <a:rPr lang="en-US" dirty="0">
                <a:solidFill>
                  <a:srgbClr val="0875B8"/>
                </a:solidFill>
                <a:effectLst/>
                <a:latin typeface="Helvetica" pitchFamily="2" charset="0"/>
              </a:rPr>
              <a:t>20</a:t>
            </a:r>
            <a:r>
              <a:rPr lang="en-US" dirty="0">
                <a:effectLst/>
                <a:latin typeface="Helvetica" pitchFamily="2" charset="0"/>
              </a:rPr>
              <a:t>]. A curated GRCh37/hg19 small</a:t>
            </a:r>
          </a:p>
          <a:p>
            <a:r>
              <a:rPr lang="en-US" dirty="0">
                <a:effectLst/>
                <a:latin typeface="Helvetica" pitchFamily="2" charset="0"/>
              </a:rPr>
              <a:t>noncoding library collected from multiple resources by our team to cover any small RNA</a:t>
            </a:r>
          </a:p>
          <a:p>
            <a:r>
              <a:rPr lang="en-US" dirty="0">
                <a:effectLst/>
                <a:latin typeface="Helvetica" pitchFamily="2" charset="0"/>
              </a:rPr>
              <a:t>genes missing from the standard human genome annotation in a prior study [</a:t>
            </a:r>
            <a:r>
              <a:rPr lang="en-US" dirty="0">
                <a:solidFill>
                  <a:srgbClr val="0875B8"/>
                </a:solidFill>
                <a:effectLst/>
                <a:latin typeface="Helvetica" pitchFamily="2" charset="0"/>
              </a:rPr>
              <a:t>8</a:t>
            </a:r>
            <a:r>
              <a:rPr lang="en-US" dirty="0">
                <a:effectLst/>
                <a:latin typeface="Helvetica" pitchFamily="2" charset="0"/>
              </a:rPr>
              <a:t>] is also</a:t>
            </a:r>
          </a:p>
          <a:p>
            <a:r>
              <a:rPr lang="en-US" dirty="0">
                <a:effectLst/>
                <a:latin typeface="Helvetica" pitchFamily="2" charset="0"/>
              </a:rPr>
              <a:t>provided; users may employ either annotation file or provide their own. Clusters that</a:t>
            </a:r>
          </a:p>
          <a:p>
            <a:r>
              <a:rPr lang="en-US" dirty="0">
                <a:effectLst/>
                <a:latin typeface="Helvetica" pitchFamily="2" charset="0"/>
              </a:rPr>
              <a:t>overlap one or more features in the provided annotation files are provisionally annotated</a:t>
            </a:r>
          </a:p>
          <a:p>
            <a:r>
              <a:rPr lang="en-US" dirty="0">
                <a:effectLst/>
                <a:latin typeface="Helvetica" pitchFamily="2" charset="0"/>
              </a:rPr>
              <a:t>with each of those features.</a:t>
            </a: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pPr>
              <a:defRPr/>
            </a:pPr>
            <a:fld id="{56904282-EB8A-5D41-9B35-C4B1EC429B56}" type="slidenum">
              <a:rPr lang="en-US" smtClean="0"/>
              <a:pPr>
                <a:defRPr/>
              </a:pPr>
              <a:t>5</a:t>
            </a:fld>
            <a:endParaRPr lang="en-US"/>
          </a:p>
        </p:txBody>
      </p:sp>
    </p:spTree>
    <p:extLst>
      <p:ext uri="{BB962C8B-B14F-4D97-AF65-F5344CB8AC3E}">
        <p14:creationId xmlns:p14="http://schemas.microsoft.com/office/powerpoint/2010/main" val="268847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latin typeface="Harding"/>
              </a:rPr>
              <a:t>a</a:t>
            </a:r>
            <a:r>
              <a:rPr lang="en-US" b="0" i="0" dirty="0">
                <a:solidFill>
                  <a:srgbClr val="222222"/>
                </a:solidFill>
                <a:effectLst/>
                <a:latin typeface="Harding"/>
              </a:rPr>
              <a:t>, A snapshot of cellular functions of lncRNAs with examples shown in </a:t>
            </a:r>
            <a:r>
              <a:rPr lang="en-US" b="1" i="0" dirty="0">
                <a:solidFill>
                  <a:srgbClr val="222222"/>
                </a:solidFill>
                <a:effectLst/>
                <a:latin typeface="Harding"/>
              </a:rPr>
              <a:t>b</a:t>
            </a:r>
            <a:r>
              <a:rPr lang="en-US" b="0" i="0" dirty="0">
                <a:solidFill>
                  <a:srgbClr val="222222"/>
                </a:solidFill>
                <a:effectLst/>
                <a:latin typeface="Harding"/>
              </a:rPr>
              <a:t>–</a:t>
            </a:r>
            <a:r>
              <a:rPr lang="en-US" b="1" i="0" dirty="0">
                <a:solidFill>
                  <a:srgbClr val="222222"/>
                </a:solidFill>
                <a:effectLst/>
                <a:latin typeface="Harding"/>
              </a:rPr>
              <a:t>n</a:t>
            </a:r>
            <a:r>
              <a:rPr lang="en-US" b="0" i="0" dirty="0">
                <a:solidFill>
                  <a:srgbClr val="222222"/>
                </a:solidFill>
                <a:effectLst/>
                <a:latin typeface="Harding"/>
              </a:rPr>
              <a:t>. </a:t>
            </a:r>
            <a:r>
              <a:rPr lang="en-US" b="1" i="0" dirty="0">
                <a:solidFill>
                  <a:srgbClr val="222222"/>
                </a:solidFill>
                <a:effectLst/>
                <a:latin typeface="Harding"/>
              </a:rPr>
              <a:t>b</a:t>
            </a:r>
            <a:r>
              <a:rPr lang="en-US" b="0" i="0" dirty="0">
                <a:solidFill>
                  <a:srgbClr val="222222"/>
                </a:solidFill>
                <a:effectLst/>
                <a:latin typeface="Harding"/>
              </a:rPr>
              <a:t>, </a:t>
            </a:r>
            <a:r>
              <a:rPr lang="en-US" b="0" i="0" dirty="0" err="1">
                <a:solidFill>
                  <a:srgbClr val="222222"/>
                </a:solidFill>
                <a:effectLst/>
                <a:latin typeface="Harding"/>
              </a:rPr>
              <a:t>Xist</a:t>
            </a:r>
            <a:r>
              <a:rPr lang="en-US" b="0" i="0" dirty="0">
                <a:solidFill>
                  <a:srgbClr val="222222"/>
                </a:solidFill>
                <a:effectLst/>
                <a:latin typeface="Harding"/>
              </a:rPr>
              <a:t> modulates inactive X chromosome (Xi) architecture during X chromosome inactivation (XCI) by recruiting Xi to associate with the </a:t>
            </a:r>
            <a:r>
              <a:rPr lang="en-US" b="0" i="0" dirty="0" err="1">
                <a:solidFill>
                  <a:srgbClr val="222222"/>
                </a:solidFill>
                <a:effectLst/>
                <a:latin typeface="Harding"/>
              </a:rPr>
              <a:t>lamin</a:t>
            </a:r>
            <a:r>
              <a:rPr lang="en-US" b="0" i="0" dirty="0">
                <a:solidFill>
                  <a:srgbClr val="222222"/>
                </a:solidFill>
                <a:effectLst/>
                <a:latin typeface="Harding"/>
              </a:rPr>
              <a:t> B receptor (LBR) at the nuclear lamina to silence transcription. </a:t>
            </a:r>
            <a:r>
              <a:rPr lang="en-US" b="1" i="0" dirty="0">
                <a:solidFill>
                  <a:srgbClr val="222222"/>
                </a:solidFill>
                <a:effectLst/>
                <a:latin typeface="Harding"/>
              </a:rPr>
              <a:t>c</a:t>
            </a:r>
            <a:r>
              <a:rPr lang="en-US" b="0" i="0" dirty="0">
                <a:solidFill>
                  <a:srgbClr val="222222"/>
                </a:solidFill>
                <a:effectLst/>
                <a:latin typeface="Harding"/>
              </a:rPr>
              <a:t>, </a:t>
            </a:r>
            <a:r>
              <a:rPr lang="en-US" b="0" i="0" dirty="0" err="1">
                <a:solidFill>
                  <a:srgbClr val="222222"/>
                </a:solidFill>
                <a:effectLst/>
                <a:latin typeface="Harding"/>
              </a:rPr>
              <a:t>Firre</a:t>
            </a:r>
            <a:r>
              <a:rPr lang="en-US" b="0" i="0" dirty="0">
                <a:solidFill>
                  <a:srgbClr val="222222"/>
                </a:solidFill>
                <a:effectLst/>
                <a:latin typeface="Harding"/>
              </a:rPr>
              <a:t> transcripts localize to their transcription site and five additional autosomal chromosomal loci </a:t>
            </a:r>
            <a:r>
              <a:rPr lang="en-US" b="0" i="1" dirty="0">
                <a:solidFill>
                  <a:srgbClr val="222222"/>
                </a:solidFill>
                <a:effectLst/>
                <a:latin typeface="Harding"/>
              </a:rPr>
              <a:t>in</a:t>
            </a:r>
            <a:r>
              <a:rPr lang="en-US" b="0" i="0" dirty="0">
                <a:solidFill>
                  <a:srgbClr val="222222"/>
                </a:solidFill>
                <a:effectLst/>
                <a:latin typeface="Harding"/>
              </a:rPr>
              <a:t> </a:t>
            </a:r>
            <a:r>
              <a:rPr lang="en-US" b="0" i="1" dirty="0">
                <a:solidFill>
                  <a:srgbClr val="222222"/>
                </a:solidFill>
                <a:effectLst/>
                <a:latin typeface="Harding"/>
              </a:rPr>
              <a:t>trans</a:t>
            </a:r>
            <a:r>
              <a:rPr lang="en-US" b="0" i="0" dirty="0">
                <a:solidFill>
                  <a:srgbClr val="222222"/>
                </a:solidFill>
                <a:effectLst/>
                <a:latin typeface="Harding"/>
              </a:rPr>
              <a:t> to affect interactions between distant genomic regions. </a:t>
            </a:r>
            <a:r>
              <a:rPr lang="en-US" b="1" i="0" dirty="0">
                <a:solidFill>
                  <a:srgbClr val="222222"/>
                </a:solidFill>
                <a:effectLst/>
                <a:latin typeface="Harding"/>
              </a:rPr>
              <a:t>d</a:t>
            </a:r>
            <a:r>
              <a:rPr lang="en-US" b="0" i="0" dirty="0">
                <a:solidFill>
                  <a:srgbClr val="222222"/>
                </a:solidFill>
                <a:effectLst/>
                <a:latin typeface="Harding"/>
              </a:rPr>
              <a:t>, CCAT1-L accumulates </a:t>
            </a:r>
            <a:r>
              <a:rPr lang="en-US" b="0" i="1" dirty="0">
                <a:solidFill>
                  <a:srgbClr val="222222"/>
                </a:solidFill>
                <a:effectLst/>
                <a:latin typeface="Harding"/>
              </a:rPr>
              <a:t>in</a:t>
            </a:r>
            <a:r>
              <a:rPr lang="en-US" b="0" i="0" dirty="0">
                <a:solidFill>
                  <a:srgbClr val="222222"/>
                </a:solidFill>
                <a:effectLst/>
                <a:latin typeface="Harding"/>
              </a:rPr>
              <a:t> </a:t>
            </a:r>
            <a:r>
              <a:rPr lang="en-US" b="0" i="1" dirty="0">
                <a:solidFill>
                  <a:srgbClr val="222222"/>
                </a:solidFill>
                <a:effectLst/>
                <a:latin typeface="Harding"/>
              </a:rPr>
              <a:t>cis</a:t>
            </a:r>
            <a:r>
              <a:rPr lang="en-US" b="0" i="0" dirty="0">
                <a:solidFill>
                  <a:srgbClr val="222222"/>
                </a:solidFill>
                <a:effectLst/>
                <a:latin typeface="Harding"/>
              </a:rPr>
              <a:t> to modulate chromatin loops between enhancers and the promoter of </a:t>
            </a:r>
            <a:r>
              <a:rPr lang="en-US" b="0" i="1" dirty="0">
                <a:solidFill>
                  <a:srgbClr val="222222"/>
                </a:solidFill>
                <a:effectLst/>
                <a:latin typeface="Harding"/>
              </a:rPr>
              <a:t>MYC</a:t>
            </a:r>
            <a:r>
              <a:rPr lang="en-US" b="0" i="0" dirty="0">
                <a:solidFill>
                  <a:srgbClr val="222222"/>
                </a:solidFill>
                <a:effectLst/>
                <a:latin typeface="Harding"/>
              </a:rPr>
              <a:t>. </a:t>
            </a:r>
            <a:r>
              <a:rPr lang="en-US" b="1" i="0" dirty="0">
                <a:solidFill>
                  <a:srgbClr val="222222"/>
                </a:solidFill>
                <a:effectLst/>
                <a:latin typeface="Harding"/>
              </a:rPr>
              <a:t>e</a:t>
            </a:r>
            <a:r>
              <a:rPr lang="en-US" b="0" i="0" dirty="0">
                <a:solidFill>
                  <a:srgbClr val="222222"/>
                </a:solidFill>
                <a:effectLst/>
                <a:latin typeface="Harding"/>
              </a:rPr>
              <a:t>, lncRNAs regulate chromatin accessibility. Left, </a:t>
            </a:r>
            <a:r>
              <a:rPr lang="en-US" b="0" i="0" dirty="0" err="1">
                <a:solidFill>
                  <a:srgbClr val="222222"/>
                </a:solidFill>
                <a:effectLst/>
                <a:latin typeface="Harding"/>
              </a:rPr>
              <a:t>Xist</a:t>
            </a:r>
            <a:r>
              <a:rPr lang="en-US" b="0" i="0" dirty="0">
                <a:solidFill>
                  <a:srgbClr val="222222"/>
                </a:solidFill>
                <a:effectLst/>
                <a:latin typeface="Harding"/>
              </a:rPr>
              <a:t> recruits HDAC1-associated repressor protein (SHARP), silencing the mediator for retinoid and thyroid hormone receptor (SMART) and HDAC3 to silence Xi. Right, </a:t>
            </a:r>
            <a:r>
              <a:rPr lang="en-US" b="0" i="0" dirty="0" err="1">
                <a:solidFill>
                  <a:srgbClr val="222222"/>
                </a:solidFill>
                <a:effectLst/>
                <a:latin typeface="Harding"/>
              </a:rPr>
              <a:t>Mhrt</a:t>
            </a:r>
            <a:r>
              <a:rPr lang="en-US" b="0" i="0" dirty="0">
                <a:solidFill>
                  <a:srgbClr val="222222"/>
                </a:solidFill>
                <a:effectLst/>
                <a:latin typeface="Harding"/>
              </a:rPr>
              <a:t> prevents SWI/SNF binding to corresponding DNA loci. </a:t>
            </a:r>
            <a:r>
              <a:rPr lang="en-US" b="1" i="0" dirty="0">
                <a:solidFill>
                  <a:srgbClr val="222222"/>
                </a:solidFill>
                <a:effectLst/>
                <a:latin typeface="Harding"/>
              </a:rPr>
              <a:t>f</a:t>
            </a:r>
            <a:r>
              <a:rPr lang="en-US" b="0" i="0" dirty="0">
                <a:solidFill>
                  <a:srgbClr val="222222"/>
                </a:solidFill>
                <a:effectLst/>
                <a:latin typeface="Harding"/>
              </a:rPr>
              <a:t>, Khps1 enhances Pol II transcription by forming an R-loop that anchors Khps1-interacting p300/CBP to the </a:t>
            </a:r>
            <a:r>
              <a:rPr lang="en-US" b="0" i="1" dirty="0">
                <a:solidFill>
                  <a:srgbClr val="222222"/>
                </a:solidFill>
                <a:effectLst/>
                <a:latin typeface="Harding"/>
              </a:rPr>
              <a:t>SPHK1</a:t>
            </a:r>
            <a:r>
              <a:rPr lang="en-US" b="0" i="0" dirty="0">
                <a:solidFill>
                  <a:srgbClr val="222222"/>
                </a:solidFill>
                <a:effectLst/>
                <a:latin typeface="Harding"/>
              </a:rPr>
              <a:t> promoter. </a:t>
            </a:r>
            <a:r>
              <a:rPr lang="en-US" b="1" i="0" dirty="0">
                <a:solidFill>
                  <a:srgbClr val="222222"/>
                </a:solidFill>
                <a:effectLst/>
                <a:latin typeface="Harding"/>
              </a:rPr>
              <a:t>g</a:t>
            </a:r>
            <a:r>
              <a:rPr lang="en-US" b="0" i="0" dirty="0">
                <a:solidFill>
                  <a:srgbClr val="222222"/>
                </a:solidFill>
                <a:effectLst/>
                <a:latin typeface="Harding"/>
              </a:rPr>
              <a:t>, lncRNAs interfere with Pol II transcription machineries both at the initiation (left) and elongation (right) stages. </a:t>
            </a:r>
            <a:r>
              <a:rPr lang="en-US" b="1" i="0" dirty="0">
                <a:solidFill>
                  <a:srgbClr val="222222"/>
                </a:solidFill>
                <a:effectLst/>
                <a:latin typeface="Harding"/>
              </a:rPr>
              <a:t>h</a:t>
            </a:r>
            <a:r>
              <a:rPr lang="en-US" b="0" i="0" dirty="0">
                <a:solidFill>
                  <a:srgbClr val="222222"/>
                </a:solidFill>
                <a:effectLst/>
                <a:latin typeface="Harding"/>
              </a:rPr>
              <a:t>, SLERT promotes Pol I transcription by binding DDX21 to alter its conformation, thereby releasing its inhibitory effect on Pol I. </a:t>
            </a:r>
            <a:r>
              <a:rPr lang="en-US" b="1" i="0" dirty="0" err="1">
                <a:solidFill>
                  <a:srgbClr val="222222"/>
                </a:solidFill>
                <a:effectLst/>
                <a:latin typeface="Harding"/>
              </a:rPr>
              <a:t>i</a:t>
            </a:r>
            <a:r>
              <a:rPr lang="en-US" b="0" i="0" dirty="0">
                <a:solidFill>
                  <a:srgbClr val="222222"/>
                </a:solidFill>
                <a:effectLst/>
                <a:latin typeface="Harding"/>
              </a:rPr>
              <a:t>, NEAT1 is an architectural lncRNA that nucleates paraspeckles. Upon cellular stress, altered NEAT1 transcription and processing lead to changes of paraspeckles. PSP, paraspeckle proteins. </a:t>
            </a:r>
            <a:r>
              <a:rPr lang="en-US" b="1" i="0" dirty="0">
                <a:solidFill>
                  <a:srgbClr val="222222"/>
                </a:solidFill>
                <a:effectLst/>
                <a:latin typeface="Harding"/>
              </a:rPr>
              <a:t>j</a:t>
            </a:r>
            <a:r>
              <a:rPr lang="en-US" b="0" i="0" dirty="0">
                <a:solidFill>
                  <a:srgbClr val="222222"/>
                </a:solidFill>
                <a:effectLst/>
                <a:latin typeface="Harding"/>
              </a:rPr>
              <a:t>, MALAT1 interacts with SR proteins and alters their phosphorylation to impact pre-mRNA splicing in splicing speckles. </a:t>
            </a:r>
            <a:r>
              <a:rPr lang="en-US" b="1" i="0" dirty="0">
                <a:solidFill>
                  <a:srgbClr val="222222"/>
                </a:solidFill>
                <a:effectLst/>
                <a:latin typeface="Harding"/>
              </a:rPr>
              <a:t>k</a:t>
            </a:r>
            <a:r>
              <a:rPr lang="en-US" b="0" i="0" dirty="0">
                <a:solidFill>
                  <a:srgbClr val="222222"/>
                </a:solidFill>
                <a:effectLst/>
                <a:latin typeface="Harding"/>
              </a:rPr>
              <a:t>, A regulatory network consisting of different types of ncRNAs. Cyrano, </a:t>
            </a:r>
            <a:r>
              <a:rPr lang="en-US" b="0" i="0" dirty="0" err="1">
                <a:solidFill>
                  <a:srgbClr val="222222"/>
                </a:solidFill>
                <a:effectLst/>
                <a:latin typeface="Harding"/>
              </a:rPr>
              <a:t>harbouring</a:t>
            </a:r>
            <a:r>
              <a:rPr lang="en-US" b="0" i="0" dirty="0">
                <a:solidFill>
                  <a:srgbClr val="222222"/>
                </a:solidFill>
                <a:effectLst/>
                <a:latin typeface="Harding"/>
              </a:rPr>
              <a:t> miR-7 binding sites, targets miR-7 for degradation and prevents miR-7 from repressing its target RNAs including the </a:t>
            </a:r>
            <a:r>
              <a:rPr lang="en-US" b="0" i="0" dirty="0" err="1">
                <a:solidFill>
                  <a:srgbClr val="222222"/>
                </a:solidFill>
                <a:effectLst/>
                <a:latin typeface="Harding"/>
              </a:rPr>
              <a:t>circRNA</a:t>
            </a:r>
            <a:r>
              <a:rPr lang="en-US" b="0" i="0" dirty="0">
                <a:solidFill>
                  <a:srgbClr val="222222"/>
                </a:solidFill>
                <a:effectLst/>
                <a:latin typeface="Harding"/>
              </a:rPr>
              <a:t> Cdr1as. </a:t>
            </a:r>
            <a:r>
              <a:rPr lang="en-US" b="1" i="0" dirty="0">
                <a:solidFill>
                  <a:srgbClr val="222222"/>
                </a:solidFill>
                <a:effectLst/>
                <a:latin typeface="Harding"/>
              </a:rPr>
              <a:t>l</a:t>
            </a:r>
            <a:r>
              <a:rPr lang="en-US" b="0" i="0" dirty="0">
                <a:solidFill>
                  <a:srgbClr val="222222"/>
                </a:solidFill>
                <a:effectLst/>
                <a:latin typeface="Harding"/>
              </a:rPr>
              <a:t>, lncRNAs modulate mRNA stability by associating with proteins involved in mRNA degradation. Left, double-stranded RNAs formed by </a:t>
            </a:r>
            <a:r>
              <a:rPr lang="en-US" b="0" i="1" dirty="0">
                <a:solidFill>
                  <a:srgbClr val="222222"/>
                </a:solidFill>
                <a:effectLst/>
                <a:latin typeface="Harding"/>
              </a:rPr>
              <a:t>Alu</a:t>
            </a:r>
            <a:r>
              <a:rPr lang="en-US" b="0" i="0" dirty="0">
                <a:solidFill>
                  <a:srgbClr val="222222"/>
                </a:solidFill>
                <a:effectLst/>
                <a:latin typeface="Harding"/>
              </a:rPr>
              <a:t>-containing lncRNAs with mRNA 3′ UTRs recruit STAU1 to induce STAU1-mediated mRNA decay (SMD). Right, NORAD stabilizes PUMILIO 1/2 (PUM1/2)-targeted mRNAs via sequestering PUM1/2 from mRNAs. </a:t>
            </a:r>
            <a:r>
              <a:rPr lang="en-US" b="1" i="0" dirty="0">
                <a:solidFill>
                  <a:srgbClr val="222222"/>
                </a:solidFill>
                <a:effectLst/>
                <a:latin typeface="Harding"/>
              </a:rPr>
              <a:t>m</a:t>
            </a:r>
            <a:r>
              <a:rPr lang="en-US" b="0" i="0" dirty="0">
                <a:solidFill>
                  <a:srgbClr val="222222"/>
                </a:solidFill>
                <a:effectLst/>
                <a:latin typeface="Harding"/>
              </a:rPr>
              <a:t>, lncRNAs regulate translation. Association of lincRNA-p21 (linc-p21) with </a:t>
            </a:r>
            <a:r>
              <a:rPr lang="en-US" b="0" i="0" dirty="0" err="1">
                <a:solidFill>
                  <a:srgbClr val="222222"/>
                </a:solidFill>
                <a:effectLst/>
                <a:latin typeface="Harding"/>
              </a:rPr>
              <a:t>HuR</a:t>
            </a:r>
            <a:r>
              <a:rPr lang="en-US" b="0" i="0" dirty="0">
                <a:solidFill>
                  <a:srgbClr val="222222"/>
                </a:solidFill>
                <a:effectLst/>
                <a:latin typeface="Harding"/>
              </a:rPr>
              <a:t> </a:t>
            </a:r>
            <a:r>
              <a:rPr lang="en-US" b="0" i="0" dirty="0" err="1">
                <a:solidFill>
                  <a:srgbClr val="222222"/>
                </a:solidFill>
                <a:effectLst/>
                <a:latin typeface="Harding"/>
              </a:rPr>
              <a:t>favours</a:t>
            </a:r>
            <a:r>
              <a:rPr lang="en-US" b="0" i="0" dirty="0">
                <a:solidFill>
                  <a:srgbClr val="222222"/>
                </a:solidFill>
                <a:effectLst/>
                <a:latin typeface="Harding"/>
              </a:rPr>
              <a:t> the recruitment of let-7/Ago2, leading to its destabilization. In the absence of </a:t>
            </a:r>
            <a:r>
              <a:rPr lang="en-US" b="0" i="0" dirty="0" err="1">
                <a:solidFill>
                  <a:srgbClr val="222222"/>
                </a:solidFill>
                <a:effectLst/>
                <a:latin typeface="Harding"/>
              </a:rPr>
              <a:t>HuR</a:t>
            </a:r>
            <a:r>
              <a:rPr lang="en-US" b="0" i="0" dirty="0">
                <a:solidFill>
                  <a:srgbClr val="222222"/>
                </a:solidFill>
                <a:effectLst/>
                <a:latin typeface="Harding"/>
              </a:rPr>
              <a:t>, lincRNA-p21 identifies mRNA targets to repress their translation by recruiting the translation repressor Rck</a:t>
            </a:r>
            <a:r>
              <a:rPr lang="en-US" b="0" i="0" baseline="30000" dirty="0">
                <a:solidFill>
                  <a:srgbClr val="006699"/>
                </a:solidFill>
                <a:effectLst/>
                <a:latin typeface="Harding"/>
                <a:hlinkClick r:id="rId3" tooltip="Yoon, J. H. et al. LincRNA-p21 suppresses target mRNA translation. Mol. Cell 47, 648–655 (2012)."/>
              </a:rPr>
              <a:t>129</a:t>
            </a:r>
            <a:r>
              <a:rPr lang="en-US" b="0" i="0" dirty="0">
                <a:solidFill>
                  <a:srgbClr val="222222"/>
                </a:solidFill>
                <a:effectLst/>
                <a:latin typeface="Harding"/>
              </a:rPr>
              <a:t>. RISC, RNA-induced silencing complex. </a:t>
            </a:r>
            <a:r>
              <a:rPr lang="en-US" b="1" i="0" dirty="0">
                <a:solidFill>
                  <a:srgbClr val="222222"/>
                </a:solidFill>
                <a:effectLst/>
                <a:latin typeface="Harding"/>
              </a:rPr>
              <a:t>n</a:t>
            </a:r>
            <a:r>
              <a:rPr lang="en-US" b="0" i="0" dirty="0">
                <a:solidFill>
                  <a:srgbClr val="222222"/>
                </a:solidFill>
                <a:effectLst/>
                <a:latin typeface="Harding"/>
              </a:rPr>
              <a:t>, lncRNAs modulate post-translational modifications. </a:t>
            </a:r>
            <a:r>
              <a:rPr lang="en-US" b="0" i="0" dirty="0" err="1">
                <a:solidFill>
                  <a:srgbClr val="222222"/>
                </a:solidFill>
                <a:effectLst/>
                <a:latin typeface="Harding"/>
              </a:rPr>
              <a:t>Lnc</a:t>
            </a:r>
            <a:r>
              <a:rPr lang="en-US" b="0" i="0" dirty="0">
                <a:solidFill>
                  <a:srgbClr val="222222"/>
                </a:solidFill>
                <a:effectLst/>
                <a:latin typeface="Harding"/>
              </a:rPr>
              <a:t>-DC directly interacts with STAT3 to prevent its dephosphorylation by SHP1.</a:t>
            </a:r>
            <a:endParaRPr lang="en-US" dirty="0"/>
          </a:p>
        </p:txBody>
      </p:sp>
      <p:sp>
        <p:nvSpPr>
          <p:cNvPr id="4" name="Slide Number Placeholder 3"/>
          <p:cNvSpPr>
            <a:spLocks noGrp="1"/>
          </p:cNvSpPr>
          <p:nvPr>
            <p:ph type="sldNum" sz="quarter" idx="5"/>
          </p:nvPr>
        </p:nvSpPr>
        <p:spPr/>
        <p:txBody>
          <a:bodyPr/>
          <a:lstStyle/>
          <a:p>
            <a:pPr>
              <a:defRPr/>
            </a:pPr>
            <a:fld id="{56904282-EB8A-5D41-9B35-C4B1EC429B56}" type="slidenum">
              <a:rPr lang="en-US" smtClean="0"/>
              <a:pPr>
                <a:defRPr/>
              </a:pPr>
              <a:t>28</a:t>
            </a:fld>
            <a:endParaRPr lang="en-US"/>
          </a:p>
        </p:txBody>
      </p:sp>
    </p:spTree>
    <p:extLst>
      <p:ext uri="{BB962C8B-B14F-4D97-AF65-F5344CB8AC3E}">
        <p14:creationId xmlns:p14="http://schemas.microsoft.com/office/powerpoint/2010/main" val="283787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Methods for studying lncRNAs. (A) Protein interactions: Identifying protein partners of lncRNAs provides clues into their functional mechanisms and pathways. RNA-immunoprecipitation (RIP) techniques such as chemical-cross-linked RIP (</a:t>
            </a:r>
            <a:r>
              <a:rPr lang="en-US" dirty="0" err="1"/>
              <a:t>Selth</a:t>
            </a:r>
            <a:r>
              <a:rPr lang="en-US" dirty="0"/>
              <a:t> </a:t>
            </a:r>
            <a:r>
              <a:rPr lang="en-US" i="1" dirty="0"/>
              <a:t>et al.</a:t>
            </a:r>
            <a:r>
              <a:rPr lang="en-US" dirty="0"/>
              <a:t> 2009), native RIP (</a:t>
            </a:r>
            <a:r>
              <a:rPr lang="en-US" dirty="0" err="1"/>
              <a:t>nRIP</a:t>
            </a:r>
            <a:r>
              <a:rPr lang="en-US" dirty="0"/>
              <a:t>) (Zhao </a:t>
            </a:r>
            <a:r>
              <a:rPr lang="en-US" i="1" dirty="0"/>
              <a:t>et al.</a:t>
            </a:r>
            <a:r>
              <a:rPr lang="en-US" dirty="0"/>
              <a:t> 2008), and UV-</a:t>
            </a:r>
            <a:r>
              <a:rPr lang="en-US" dirty="0" err="1"/>
              <a:t>crosslinked</a:t>
            </a:r>
            <a:r>
              <a:rPr lang="en-US" dirty="0"/>
              <a:t> immunoprecipitation (CLIP) (</a:t>
            </a:r>
            <a:r>
              <a:rPr lang="en-US" dirty="0" err="1"/>
              <a:t>Ule</a:t>
            </a:r>
            <a:r>
              <a:rPr lang="en-US" dirty="0"/>
              <a:t> </a:t>
            </a:r>
            <a:r>
              <a:rPr lang="en-US" i="1" dirty="0"/>
              <a:t>et al.</a:t>
            </a:r>
            <a:r>
              <a:rPr lang="en-US" dirty="0"/>
              <a:t> 2005) use antibodies to pull down </a:t>
            </a:r>
            <a:r>
              <a:rPr lang="en-US" dirty="0" err="1"/>
              <a:t>ribonucleoprotein</a:t>
            </a:r>
            <a:r>
              <a:rPr lang="en-US" dirty="0"/>
              <a:t> complexes, from which the associated RNAs are isolated for analysis. Each variation has its own advantages and disadvantages: </a:t>
            </a:r>
            <a:r>
              <a:rPr lang="en-US" dirty="0" err="1"/>
              <a:t>nRIP</a:t>
            </a:r>
            <a:r>
              <a:rPr lang="en-US" dirty="0"/>
              <a:t> avoids cross-linking artifacts, whereas CLIP may be better at avoiding </a:t>
            </a:r>
            <a:r>
              <a:rPr lang="en-US" dirty="0" err="1"/>
              <a:t>reassociation</a:t>
            </a:r>
            <a:r>
              <a:rPr lang="en-US" dirty="0"/>
              <a:t> artifacts and can be used to identify protein-interacting regions (even nucleotides) of the RNA. These techniques are being combined with high-throughput sequencing (</a:t>
            </a:r>
            <a:r>
              <a:rPr lang="en-US" i="1" dirty="0"/>
              <a:t>e.g.</a:t>
            </a:r>
            <a:r>
              <a:rPr lang="en-US" dirty="0"/>
              <a:t>, RIP-Seq, HITS-CLIP/CLIP-Seq) to identify lncRNA interactions with a whole host of protein factors (</a:t>
            </a:r>
            <a:r>
              <a:rPr lang="en-US" dirty="0" err="1"/>
              <a:t>Licatalosi</a:t>
            </a:r>
            <a:r>
              <a:rPr lang="en-US" dirty="0"/>
              <a:t> </a:t>
            </a:r>
            <a:r>
              <a:rPr lang="en-US" i="1" dirty="0"/>
              <a:t>et al.</a:t>
            </a:r>
            <a:r>
              <a:rPr lang="en-US" dirty="0"/>
              <a:t> 2008; Zhao </a:t>
            </a:r>
            <a:r>
              <a:rPr lang="en-US" i="1" dirty="0"/>
              <a:t>et al.</a:t>
            </a:r>
            <a:r>
              <a:rPr lang="en-US" dirty="0"/>
              <a:t> 2010), although further validation by mechanistic studies is required. (B) DNA interactions: Several techniques have been developed to identify the genomic targets of lncRNAs. Based on principles of both chromatin immunoprecipitation (ChIP) and RIP, chromatin RNA immunoprecipitation (</a:t>
            </a:r>
            <a:r>
              <a:rPr lang="en-US" dirty="0" err="1"/>
              <a:t>ChRIP</a:t>
            </a:r>
            <a:r>
              <a:rPr lang="en-US" dirty="0"/>
              <a:t>) can be used to identify RNAs associated with a particular chromatin mark (</a:t>
            </a:r>
            <a:r>
              <a:rPr lang="en-US" dirty="0" err="1"/>
              <a:t>Pandey</a:t>
            </a:r>
            <a:r>
              <a:rPr lang="en-US" dirty="0"/>
              <a:t> </a:t>
            </a:r>
            <a:r>
              <a:rPr lang="en-US" i="1" dirty="0"/>
              <a:t>et al.</a:t>
            </a:r>
            <a:r>
              <a:rPr lang="en-US" dirty="0"/>
              <a:t> 2008). On the other hand, techniques such as chromatin </a:t>
            </a:r>
            <a:r>
              <a:rPr lang="en-US" dirty="0" err="1"/>
              <a:t>oligo</a:t>
            </a:r>
            <a:r>
              <a:rPr lang="en-US" dirty="0"/>
              <a:t>-affinity precipitation (</a:t>
            </a:r>
            <a:r>
              <a:rPr lang="en-US" dirty="0" err="1"/>
              <a:t>ChOP</a:t>
            </a:r>
            <a:r>
              <a:rPr lang="en-US" dirty="0"/>
              <a:t>) (Mariner </a:t>
            </a:r>
            <a:r>
              <a:rPr lang="en-US" i="1" dirty="0"/>
              <a:t>et al.</a:t>
            </a:r>
            <a:r>
              <a:rPr lang="en-US" dirty="0"/>
              <a:t> 2008), chromatin isolation by RNA purification (ChIRP) (Chu </a:t>
            </a:r>
            <a:r>
              <a:rPr lang="en-US" i="1" dirty="0"/>
              <a:t>et al.</a:t>
            </a:r>
            <a:r>
              <a:rPr lang="en-US" dirty="0"/>
              <a:t> 2011), and capture hybridization of RNA targets (CHART) (Simon </a:t>
            </a:r>
            <a:r>
              <a:rPr lang="en-US" i="1" dirty="0"/>
              <a:t>et al.</a:t>
            </a:r>
            <a:r>
              <a:rPr lang="en-US" dirty="0"/>
              <a:t> 2011) use tagged complementary oligonucleotides to identify DNA loci that interact with an RNA of interest. (C) Structural features: ncRNAs form specific secondary (base pairing) and tertiary (three-dimensional) structures to carry out their functions. Such structures can be mapped using chemical reagents that cleave at specific nucleotides or attack solvent-exposed regions of the RNA backbone or by cross-linking three-dimensionally proximal regions of the RNA to reveal long-range </a:t>
            </a:r>
            <a:r>
              <a:rPr lang="en-US" dirty="0" err="1"/>
              <a:t>intramolecular</a:t>
            </a:r>
            <a:r>
              <a:rPr lang="en-US" dirty="0"/>
              <a:t> interactions (Weeks 2010). </a:t>
            </a:r>
            <a:r>
              <a:rPr lang="en-US" dirty="0" err="1"/>
              <a:t>Ribonucleases</a:t>
            </a:r>
            <a:r>
              <a:rPr lang="en-US" dirty="0"/>
              <a:t> with different cleavage specificities are also used to identify single- or double-stranded regions, as well as protein-protected regions (</a:t>
            </a:r>
            <a:r>
              <a:rPr lang="en-US" dirty="0" err="1"/>
              <a:t>RNase</a:t>
            </a:r>
            <a:r>
              <a:rPr lang="en-US" dirty="0"/>
              <a:t> </a:t>
            </a:r>
            <a:r>
              <a:rPr lang="en-US" dirty="0" err="1"/>
              <a:t>footprinting</a:t>
            </a:r>
            <a:r>
              <a:rPr lang="en-US" dirty="0"/>
              <a:t>). Other methods such as selective 2′-hydroxyl acylation analyzed by primer extension (SHAPE) (Wilkinson </a:t>
            </a:r>
            <a:r>
              <a:rPr lang="en-US" i="1" dirty="0"/>
              <a:t>et al.</a:t>
            </a:r>
            <a:r>
              <a:rPr lang="en-US" dirty="0"/>
              <a:t> 2006) and in-line probing (</a:t>
            </a:r>
            <a:r>
              <a:rPr lang="en-US" dirty="0" err="1"/>
              <a:t>Regulski</a:t>
            </a:r>
            <a:r>
              <a:rPr lang="en-US" dirty="0"/>
              <a:t> and Breaker 2008) assess local nucleotide flexibility. SHAPE has since been adapted for high-throughput analysis (SHAPE-Seq) (Lucks </a:t>
            </a:r>
            <a:r>
              <a:rPr lang="en-US" i="1" dirty="0"/>
              <a:t>et al.</a:t>
            </a:r>
            <a:r>
              <a:rPr lang="en-US" dirty="0"/>
              <a:t> 2011), joining other techniques that rely on </a:t>
            </a:r>
            <a:r>
              <a:rPr lang="en-US" dirty="0" err="1"/>
              <a:t>RNase</a:t>
            </a:r>
            <a:r>
              <a:rPr lang="en-US" dirty="0"/>
              <a:t> digestion such as fragmentation sequencing (</a:t>
            </a:r>
            <a:r>
              <a:rPr lang="en-US" dirty="0" err="1"/>
              <a:t>FragSeq</a:t>
            </a:r>
            <a:r>
              <a:rPr lang="en-US" dirty="0"/>
              <a:t>) (Underwood </a:t>
            </a:r>
            <a:r>
              <a:rPr lang="en-US" i="1" dirty="0"/>
              <a:t>et al.</a:t>
            </a:r>
            <a:r>
              <a:rPr lang="en-US" dirty="0"/>
              <a:t> 2010) and parallel analysis of RNA structure (PARS) (</a:t>
            </a:r>
            <a:r>
              <a:rPr lang="en-US" dirty="0" err="1"/>
              <a:t>Kertesz</a:t>
            </a:r>
            <a:r>
              <a:rPr lang="en-US" dirty="0"/>
              <a:t> </a:t>
            </a:r>
            <a:r>
              <a:rPr lang="en-US" i="1" dirty="0"/>
              <a:t>et al.</a:t>
            </a:r>
            <a:r>
              <a:rPr lang="en-US" dirty="0"/>
              <a:t> 2010). </a:t>
            </a:r>
          </a:p>
        </p:txBody>
      </p:sp>
      <p:sp>
        <p:nvSpPr>
          <p:cNvPr id="4" name="Slide Number Placeholder 3"/>
          <p:cNvSpPr>
            <a:spLocks noGrp="1"/>
          </p:cNvSpPr>
          <p:nvPr>
            <p:ph type="sldNum" sz="quarter" idx="5"/>
          </p:nvPr>
        </p:nvSpPr>
        <p:spPr/>
        <p:txBody>
          <a:bodyPr/>
          <a:lstStyle/>
          <a:p>
            <a:pPr>
              <a:defRPr/>
            </a:pPr>
            <a:fld id="{67A4F438-9CFD-CC47-9D2B-92BB6678D02D}" type="slidenum">
              <a:rPr lang="en-US" smtClean="0"/>
              <a:pPr>
                <a:defRPr/>
              </a:pPr>
              <a:t>29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Cambria" panose="02040503050406030204" pitchFamily="18" charset="0"/>
              </a:rPr>
              <a:t>The CRISPR/Cas9 technology can be used to target various regions within a lncRNA gene, manipulating the lncRNA expression to gain functional insights. The CRISPR/Cas9 technology can be used to produce knock-in phenotypes (1,2), inserting a </a:t>
            </a:r>
            <a:r>
              <a:rPr lang="en-US" b="0" i="0" dirty="0" err="1">
                <a:solidFill>
                  <a:srgbClr val="333333"/>
                </a:solidFill>
                <a:effectLst/>
                <a:latin typeface="Cambria" panose="02040503050406030204" pitchFamily="18" charset="0"/>
              </a:rPr>
              <a:t>polyA</a:t>
            </a:r>
            <a:r>
              <a:rPr lang="en-US" b="0" i="0" dirty="0">
                <a:solidFill>
                  <a:srgbClr val="333333"/>
                </a:solidFill>
                <a:effectLst/>
                <a:latin typeface="Cambria" panose="02040503050406030204" pitchFamily="18" charset="0"/>
              </a:rPr>
              <a:t> stop cassette downstream of the transcription start site to decrease transcription or to encode a MS2 tag, as used in the CERTIS system, to localize lncRNAs. Additionally, the Cas9-gRNA complex can be directed to the beginning and end of the locus (3), splice sites (5), as well as transcription factor binding sites within the promoter region (4). These techniques will likely result in the partial or complete reduction of lncRNA levels within a cell. CRISPR activation, </a:t>
            </a:r>
            <a:r>
              <a:rPr lang="en-US" b="0" i="0" dirty="0" err="1">
                <a:solidFill>
                  <a:srgbClr val="333333"/>
                </a:solidFill>
                <a:effectLst/>
                <a:latin typeface="Cambria" panose="02040503050406030204" pitchFamily="18" charset="0"/>
              </a:rPr>
              <a:t>CRISPRa</a:t>
            </a:r>
            <a:r>
              <a:rPr lang="en-US" b="0" i="0" dirty="0">
                <a:solidFill>
                  <a:srgbClr val="333333"/>
                </a:solidFill>
                <a:effectLst/>
                <a:latin typeface="Cambria" panose="02040503050406030204" pitchFamily="18" charset="0"/>
              </a:rPr>
              <a:t> (7), and CRISPR interference, </a:t>
            </a:r>
            <a:r>
              <a:rPr lang="en-US" b="0" i="0" dirty="0" err="1">
                <a:solidFill>
                  <a:srgbClr val="333333"/>
                </a:solidFill>
                <a:effectLst/>
                <a:latin typeface="Cambria" panose="02040503050406030204" pitchFamily="18" charset="0"/>
              </a:rPr>
              <a:t>CRISPRi</a:t>
            </a:r>
            <a:r>
              <a:rPr lang="en-US" b="0" i="0" dirty="0">
                <a:solidFill>
                  <a:srgbClr val="333333"/>
                </a:solidFill>
                <a:effectLst/>
                <a:latin typeface="Cambria" panose="02040503050406030204" pitchFamily="18" charset="0"/>
              </a:rPr>
              <a:t> (6), can be used to overexpress or silence lncRNA expression via catalytically dead Cas9 (dCas9) without permanent genomic editing. </a:t>
            </a:r>
            <a:r>
              <a:rPr lang="en-US" b="0" i="0" dirty="0" err="1">
                <a:solidFill>
                  <a:srgbClr val="333333"/>
                </a:solidFill>
                <a:effectLst/>
                <a:latin typeface="Cambria" panose="02040503050406030204" pitchFamily="18" charset="0"/>
              </a:rPr>
              <a:t>CRISPRa</a:t>
            </a:r>
            <a:r>
              <a:rPr lang="en-US" b="0" i="0" dirty="0">
                <a:solidFill>
                  <a:srgbClr val="333333"/>
                </a:solidFill>
                <a:effectLst/>
                <a:latin typeface="Cambria" panose="02040503050406030204" pitchFamily="18" charset="0"/>
              </a:rPr>
              <a:t> employs a dCas9-gRNA complex fused with transcription activators (i.e. VP64, p65, and </a:t>
            </a:r>
            <a:r>
              <a:rPr lang="en-US" b="0" i="0" dirty="0" err="1">
                <a:solidFill>
                  <a:srgbClr val="333333"/>
                </a:solidFill>
                <a:effectLst/>
                <a:latin typeface="Cambria" panose="02040503050406030204" pitchFamily="18" charset="0"/>
              </a:rPr>
              <a:t>Rta</a:t>
            </a:r>
            <a:r>
              <a:rPr lang="en-US" b="0" i="0" dirty="0">
                <a:solidFill>
                  <a:srgbClr val="333333"/>
                </a:solidFill>
                <a:effectLst/>
                <a:latin typeface="Cambria" panose="02040503050406030204" pitchFamily="18" charset="0"/>
              </a:rPr>
              <a:t>) to robustly activate the transcription of the lncRNA gene. Conversely, the transcription of a lncRNA gene can be inhibited by </a:t>
            </a:r>
            <a:r>
              <a:rPr lang="en-US" b="0" i="0" dirty="0" err="1">
                <a:solidFill>
                  <a:srgbClr val="333333"/>
                </a:solidFill>
                <a:effectLst/>
                <a:latin typeface="Cambria" panose="02040503050406030204" pitchFamily="18" charset="0"/>
              </a:rPr>
              <a:t>CRISPRi</a:t>
            </a:r>
            <a:r>
              <a:rPr lang="en-US" b="0" i="0" dirty="0">
                <a:solidFill>
                  <a:srgbClr val="333333"/>
                </a:solidFill>
                <a:effectLst/>
                <a:latin typeface="Cambria" panose="02040503050406030204" pitchFamily="18" charset="0"/>
              </a:rPr>
              <a:t>, which utilizes a dCas9-gRNA complex fused with KRAB, a transcription repressor. Various orthologs of Cas13 can be utilized in lncRNA knockdown (8) in which a gRNA targets catalytically active Cas13 to single-stranded lncRNAs, leading to degradation of the molecule. Cas13 can also be used to visualize lncRNAs (9) by fusing dCas13 to a fluorescent protein</a:t>
            </a:r>
            <a:endParaRPr lang="en-US" dirty="0"/>
          </a:p>
        </p:txBody>
      </p:sp>
      <p:sp>
        <p:nvSpPr>
          <p:cNvPr id="4" name="Slide Number Placeholder 3"/>
          <p:cNvSpPr>
            <a:spLocks noGrp="1"/>
          </p:cNvSpPr>
          <p:nvPr>
            <p:ph type="sldNum" sz="quarter" idx="5"/>
          </p:nvPr>
        </p:nvSpPr>
        <p:spPr/>
        <p:txBody>
          <a:bodyPr/>
          <a:lstStyle/>
          <a:p>
            <a:pPr>
              <a:defRPr/>
            </a:pPr>
            <a:fld id="{56904282-EB8A-5D41-9B35-C4B1EC429B56}" type="slidenum">
              <a:rPr lang="en-US" smtClean="0"/>
              <a:pPr>
                <a:defRPr/>
              </a:pPr>
              <a:t>30</a:t>
            </a:fld>
            <a:endParaRPr lang="en-US"/>
          </a:p>
        </p:txBody>
      </p:sp>
    </p:spTree>
    <p:extLst>
      <p:ext uri="{BB962C8B-B14F-4D97-AF65-F5344CB8AC3E}">
        <p14:creationId xmlns:p14="http://schemas.microsoft.com/office/powerpoint/2010/main" val="1141205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t>
            </a:r>
            <a:r>
              <a:rPr lang="en-GB" i="1">
                <a:latin typeface="Arial" charset="0"/>
                <a:cs typeface="msgothic" charset="0"/>
              </a:rPr>
              <a:t>A</a:t>
            </a:r>
            <a:r>
              <a:rPr lang="en-GB">
                <a:latin typeface="Arial" charset="0"/>
                <a:cs typeface="msgothic" charset="0"/>
              </a:rPr>
              <a:t>) A schematic representation of DO-RIP-seq procedure. (MNase, micrococcal nuclease; HuR DO-RIP, DO-RIP done with antibodies against HuR; NEG DO-RIP, negative control DO-RIP with nonspecific antibodies; PAGE, polyacrylamide gel electrophoresis.) (</a:t>
            </a:r>
            <a:r>
              <a:rPr lang="en-GB" i="1">
                <a:latin typeface="Arial" charset="0"/>
                <a:cs typeface="msgothic" charset="0"/>
              </a:rPr>
              <a:t>B</a:t>
            </a:r>
            <a:r>
              <a:rPr lang="en-GB">
                <a:latin typeface="Arial" charset="0"/>
                <a:cs typeface="msgothic" charset="0"/>
              </a:rPr>
              <a:t>) Optimization of MNase digestion using immunoprecipitated HuR RNPs. Various amounts of MNase (across the </a:t>
            </a:r>
            <a:r>
              <a:rPr lang="en-GB" i="1">
                <a:latin typeface="Arial" charset="0"/>
                <a:cs typeface="msgothic" charset="0"/>
              </a:rPr>
              <a:t>top</a:t>
            </a:r>
            <a:r>
              <a:rPr lang="en-GB">
                <a:latin typeface="Arial" charset="0"/>
                <a:cs typeface="msgothic" charset="0"/>
              </a:rPr>
              <a:t>: gel units of MNase/µg total RNA) were tested (nt, nucleotides). The green rectangle demarcates the preferred conditions; in this case between 73 and 18 gel units of MNase per µg total RNA. (</a:t>
            </a:r>
            <a:r>
              <a:rPr lang="en-GB" i="1">
                <a:latin typeface="Arial" charset="0"/>
                <a:cs typeface="msgothic" charset="0"/>
              </a:rPr>
              <a:t>C</a:t>
            </a:r>
            <a:r>
              <a:rPr lang="en-GB">
                <a:latin typeface="Arial" charset="0"/>
                <a:cs typeface="msgothic" charset="0"/>
              </a:rPr>
              <a:t>) RNA fragments after MNase digestion of cell lysates from three biological replicates of HuR (HuR.1/.2/.3) and negative control (Neg.1/.2/.3) DO-RIPs. The boxes demarcate the region of each gel from which RNA was extracted and used to prepare cDNA libraries for sequencing. (</a:t>
            </a:r>
            <a:r>
              <a:rPr lang="en-GB" i="1">
                <a:latin typeface="Arial" charset="0"/>
                <a:cs typeface="msgothic" charset="0"/>
              </a:rPr>
              <a:t>D</a:t>
            </a:r>
            <a:r>
              <a:rPr lang="en-GB">
                <a:latin typeface="Arial" charset="0"/>
                <a:cs typeface="msgothic" charset="0"/>
              </a:rPr>
              <a:t>) Comparison of PAR-CLIP-seq (Friedersdorf and Keene 2014) and DO-RIP-seq transcriptome coverage derived from cDNA libraries of immunoprecipitated HuR and Neg based on fragments per thousand per million (FPKM). ([NPC] negative control PAR-CLIP, [HPC] HuR PAR-CLIP, [NDR] negative control DO-RIP-seq, [HDR] HuR DO-RIP-seq). (</a:t>
            </a:r>
            <a:r>
              <a:rPr lang="en-GB" i="1">
                <a:latin typeface="Arial" charset="0"/>
                <a:cs typeface="msgothic" charset="0"/>
              </a:rPr>
              <a:t>E</a:t>
            </a:r>
            <a:r>
              <a:rPr lang="en-GB">
                <a:latin typeface="Arial" charset="0"/>
                <a:cs typeface="msgothic" charset="0"/>
              </a:rPr>
              <a:t>) Comparative matrix of R-correlation values for the number of aligned reads at 5-nt intervals of three replicates of HuR and Neg DO-RIP-seq libraries.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424584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t>
            </a:r>
            <a:r>
              <a:rPr lang="en-GB" i="1">
                <a:latin typeface="Arial" charset="0"/>
                <a:cs typeface="msgothic" charset="0"/>
              </a:rPr>
              <a:t>A</a:t>
            </a:r>
            <a:r>
              <a:rPr lang="en-GB">
                <a:latin typeface="Arial" charset="0"/>
                <a:cs typeface="msgothic" charset="0"/>
              </a:rPr>
              <a:t>) HuR DO-RIP-seq binding site (red bar and shading) in the </a:t>
            </a:r>
            <a:r>
              <a:rPr lang="en-GB" i="1">
                <a:latin typeface="Arial" charset="0"/>
                <a:cs typeface="msgothic" charset="0"/>
              </a:rPr>
              <a:t>CCND1</a:t>
            </a:r>
            <a:r>
              <a:rPr lang="en-GB">
                <a:latin typeface="Arial" charset="0"/>
                <a:cs typeface="msgothic" charset="0"/>
              </a:rPr>
              <a:t> mRNA 3′UTR in comparison to the binding site deduced by a previous study (green bar and shading) using deletion analysis (Lal et al. 2004). The log of odds score (LOD) and read depth in reads per million (RPM) are depicted. (</a:t>
            </a:r>
            <a:r>
              <a:rPr lang="en-GB" i="1">
                <a:latin typeface="Arial" charset="0"/>
                <a:cs typeface="msgothic" charset="0"/>
              </a:rPr>
              <a:t>B</a:t>
            </a:r>
            <a:r>
              <a:rPr lang="en-GB">
                <a:latin typeface="Arial" charset="0"/>
                <a:cs typeface="msgothic" charset="0"/>
              </a:rPr>
              <a:t>) A comparison of the abundance of HuR binding sites in locations across the transcriptome ([3′UTR] 3′ untranslated region, [5′UTR] 5′ untranslated region, [CDS] coding sequence exons, [ncRNA] noncoding RNA). (</a:t>
            </a:r>
            <a:r>
              <a:rPr lang="en-GB" i="1">
                <a:latin typeface="Arial" charset="0"/>
                <a:cs typeface="msgothic" charset="0"/>
              </a:rPr>
              <a:t>C</a:t>
            </a:r>
            <a:r>
              <a:rPr lang="en-GB">
                <a:latin typeface="Arial" charset="0"/>
                <a:cs typeface="msgothic" charset="0"/>
              </a:rPr>
              <a:t>) Sequence logo of the most frequently observed cDNA nonamer in HuR binding sites. (</a:t>
            </a:r>
            <a:r>
              <a:rPr lang="en-GB" i="1">
                <a:latin typeface="Arial" charset="0"/>
                <a:cs typeface="msgothic" charset="0"/>
              </a:rPr>
              <a:t>D</a:t>
            </a:r>
            <a:r>
              <a:rPr lang="en-GB">
                <a:latin typeface="Arial" charset="0"/>
                <a:cs typeface="msgothic" charset="0"/>
              </a:rPr>
              <a:t>) CDF plot comparing log</a:t>
            </a:r>
            <a:r>
              <a:rPr lang="en-GB" baseline="-33000">
                <a:latin typeface="Arial" charset="0"/>
                <a:cs typeface="msgothic" charset="0"/>
              </a:rPr>
              <a:t>2</a:t>
            </a:r>
            <a:r>
              <a:rPr lang="en-GB">
                <a:latin typeface="Arial" charset="0"/>
                <a:cs typeface="msgothic" charset="0"/>
              </a:rPr>
              <a:t> fold-change in mRNA expression following HuR siRNA knockdown for HuR targets identified by DO-RIP-seq, PAR-CLIP, both, or neither. A </a:t>
            </a:r>
            <a:r>
              <a:rPr lang="en-GB" i="1">
                <a:latin typeface="Arial" charset="0"/>
                <a:cs typeface="msgothic" charset="0"/>
              </a:rPr>
              <a:t>rightward</a:t>
            </a:r>
            <a:r>
              <a:rPr lang="en-GB">
                <a:latin typeface="Arial" charset="0"/>
                <a:cs typeface="msgothic" charset="0"/>
              </a:rPr>
              <a:t> shift in the curves suggests a greater proportion of regulated targets because HuR is proposed to generally stabilize mRNAs. Targets identified in both techniques (DO-RIP-seq and PAR-CLIP) appear to identify the largest proportion of regulated targets, while targets only identified by DO-RIP-seq (not PAR-CLIP) outperform targets only identified by PAR-CLIP (not DO-RIP-seq) or not identified as targets by either technique. siRNA data are from Mukherjee et al. (2011). (</a:t>
            </a:r>
            <a:r>
              <a:rPr lang="en-GB" i="1">
                <a:latin typeface="Arial" charset="0"/>
                <a:cs typeface="msgothic" charset="0"/>
              </a:rPr>
              <a:t>E</a:t>
            </a:r>
            <a:r>
              <a:rPr lang="en-GB">
                <a:latin typeface="Arial" charset="0"/>
                <a:cs typeface="msgothic" charset="0"/>
              </a:rPr>
              <a:t>) HuR binding site saturation analysis. The fractions of significantly enriched (</a:t>
            </a:r>
            <a:r>
              <a:rPr lang="en-GB" i="1">
                <a:latin typeface="Arial" charset="0"/>
                <a:cs typeface="msgothic" charset="0"/>
              </a:rPr>
              <a:t>P</a:t>
            </a:r>
            <a:r>
              <a:rPr lang="en-GB">
                <a:latin typeface="Arial" charset="0"/>
                <a:cs typeface="msgothic" charset="0"/>
              </a:rPr>
              <a:t>-value &lt; 0.05) HuR binding sites were plotted for different percentages (10%, 30%, 50%, 70%, and 90%) of random sampled HuR DO-RIP reads. Black line indicates expected trend for completely unsaturated set. Colored points indicate the fraction of binding sites with LOD scores greater than the associated value. (</a:t>
            </a:r>
            <a:r>
              <a:rPr lang="en-GB" i="1">
                <a:latin typeface="Arial" charset="0"/>
                <a:cs typeface="msgothic" charset="0"/>
              </a:rPr>
              <a:t>F</a:t>
            </a:r>
            <a:r>
              <a:rPr lang="en-GB">
                <a:latin typeface="Arial" charset="0"/>
                <a:cs typeface="msgothic" charset="0"/>
              </a:rPr>
              <a:t>) Cumulative percentage of all HuR binding sites for sites with LOD scores greater than associated value. Colors match colors from panel </a:t>
            </a:r>
            <a:r>
              <a:rPr lang="en-GB" i="1">
                <a:latin typeface="Arial" charset="0"/>
                <a:cs typeface="msgothic" charset="0"/>
              </a:rPr>
              <a:t>E</a:t>
            </a:r>
            <a:r>
              <a:rPr lang="en-GB">
                <a:latin typeface="Arial" charset="0"/>
                <a:cs typeface="msgothic" charset="0"/>
              </a:rPr>
              <a:t> to indicate the cumulative percentage for each saturation curve. (</a:t>
            </a:r>
            <a:r>
              <a:rPr lang="en-GB" i="1">
                <a:latin typeface="Arial" charset="0"/>
                <a:cs typeface="msgothic" charset="0"/>
              </a:rPr>
              <a:t>G</a:t>
            </a:r>
            <a:r>
              <a:rPr lang="en-GB">
                <a:latin typeface="Arial" charset="0"/>
                <a:cs typeface="msgothic" charset="0"/>
              </a:rPr>
              <a:t>) Area under the curve analysis testing how well site accessibility predicts binding by HuR comparing DO-RIP or PAR-CLIP data. Red line is DO-RIP-Seq, blue line is PAR-CLIP, and dashed green line is </a:t>
            </a:r>
            <a:r>
              <a:rPr lang="en-GB" i="1">
                <a:latin typeface="Arial" charset="0"/>
                <a:cs typeface="msgothic" charset="0"/>
              </a:rPr>
              <a:t>x</a:t>
            </a:r>
            <a:r>
              <a:rPr lang="en-GB">
                <a:latin typeface="Arial" charset="0"/>
                <a:cs typeface="msgothic" charset="0"/>
              </a:rPr>
              <a:t> = </a:t>
            </a:r>
            <a:r>
              <a:rPr lang="en-GB" i="1">
                <a:latin typeface="Arial" charset="0"/>
                <a:cs typeface="msgothic" charset="0"/>
              </a:rPr>
              <a:t>y</a:t>
            </a:r>
            <a:r>
              <a:rPr lang="en-GB">
                <a:latin typeface="Arial" charset="0"/>
                <a:cs typeface="msgothic" charset="0"/>
              </a:rPr>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FIGURE 1 | Methods to capture protein–RNA interactions. Different techniques are required to capture single-stranded (green), </a:t>
            </a:r>
            <a:r>
              <a:rPr lang="en-US" sz="1200" b="0" i="0" u="none" strike="noStrike" kern="1200" baseline="0" dirty="0" err="1">
                <a:solidFill>
                  <a:schemeClr val="tx1"/>
                </a:solidFill>
                <a:latin typeface="+mn-lt"/>
                <a:ea typeface="+mn-ea"/>
                <a:cs typeface="+mn-cs"/>
              </a:rPr>
              <a:t>doublestranded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(blue), and indirect (yellow) RNA interactions. Crosses (X) in red mark RNA sites that are </a:t>
            </a:r>
            <a:r>
              <a:rPr lang="en-US" sz="1200" b="0" i="0" u="none" strike="noStrike" kern="1200" baseline="0" dirty="0" err="1">
                <a:solidFill>
                  <a:schemeClr val="tx1"/>
                </a:solidFill>
                <a:latin typeface="+mn-lt"/>
                <a:ea typeface="+mn-ea"/>
                <a:cs typeface="+mn-cs"/>
              </a:rPr>
              <a:t>crosslinked</a:t>
            </a:r>
            <a:r>
              <a:rPr lang="en-US" sz="1200" b="0" i="0" u="none" strike="noStrike" kern="1200" baseline="0" dirty="0">
                <a:solidFill>
                  <a:schemeClr val="tx1"/>
                </a:solidFill>
                <a:latin typeface="+mn-lt"/>
                <a:ea typeface="+mn-ea"/>
                <a:cs typeface="+mn-cs"/>
              </a:rPr>
              <a:t> to the RNA binding protein. Right:</a:t>
            </a:r>
          </a:p>
          <a:p>
            <a:r>
              <a:rPr lang="en-US" sz="1200" b="0" i="0" u="none" strike="noStrike" kern="1200" baseline="0" dirty="0">
                <a:solidFill>
                  <a:schemeClr val="tx1"/>
                </a:solidFill>
                <a:latin typeface="+mn-lt"/>
                <a:ea typeface="+mn-ea"/>
                <a:cs typeface="+mn-cs"/>
              </a:rPr>
              <a:t>UV treatment at 254 nm preferentially captures binding in single-stranded regions. Bottom right: 0.1% formaldehyde treatment captures all</a:t>
            </a:r>
          </a:p>
          <a:p>
            <a:r>
              <a:rPr lang="en-US" sz="1200" b="0" i="0" u="none" strike="noStrike" kern="1200" baseline="0" dirty="0">
                <a:solidFill>
                  <a:schemeClr val="tx1"/>
                </a:solidFill>
                <a:latin typeface="+mn-lt"/>
                <a:ea typeface="+mn-ea"/>
                <a:cs typeface="+mn-cs"/>
              </a:rPr>
              <a:t>protein–protein and protein–RNA interactions. Bottom left: RNA immunoprecipitation (RIP) uses a native </a:t>
            </a:r>
            <a:r>
              <a:rPr lang="en-US" sz="1200" b="0" i="0" u="none" strike="noStrike" kern="1200" baseline="0" dirty="0" err="1">
                <a:solidFill>
                  <a:schemeClr val="tx1"/>
                </a:solidFill>
                <a:latin typeface="+mn-lt"/>
                <a:ea typeface="+mn-ea"/>
                <a:cs typeface="+mn-cs"/>
              </a:rPr>
              <a:t>pulldown</a:t>
            </a:r>
            <a:r>
              <a:rPr lang="en-US" sz="1200" b="0" i="0" u="none" strike="noStrike" kern="1200" baseline="0" dirty="0">
                <a:solidFill>
                  <a:schemeClr val="tx1"/>
                </a:solidFill>
                <a:latin typeface="+mn-lt"/>
                <a:ea typeface="+mn-ea"/>
                <a:cs typeface="+mn-cs"/>
              </a:rPr>
              <a:t> (no crosslinking) to capture</a:t>
            </a:r>
          </a:p>
          <a:p>
            <a:r>
              <a:rPr lang="en-US" sz="1200" b="0" i="0" u="none" strike="noStrike" kern="1200" baseline="0" dirty="0">
                <a:solidFill>
                  <a:schemeClr val="tx1"/>
                </a:solidFill>
                <a:latin typeface="+mn-lt"/>
                <a:ea typeface="+mn-ea"/>
                <a:cs typeface="+mn-cs"/>
              </a:rPr>
              <a:t>binding events with antibody selection. Optimized RNA digestion conditions can reveal specific binding sites with RIP. Left: </a:t>
            </a:r>
            <a:r>
              <a:rPr lang="en-US" sz="1200" b="0" i="0" u="none" strike="noStrike" kern="1200" baseline="0" dirty="0" err="1">
                <a:solidFill>
                  <a:schemeClr val="tx1"/>
                </a:solidFill>
                <a:latin typeface="+mn-lt"/>
                <a:ea typeface="+mn-ea"/>
                <a:cs typeface="+mn-cs"/>
              </a:rPr>
              <a:t>Photoactivatable</a:t>
            </a:r>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ribonucleoside</a:t>
            </a:r>
            <a:r>
              <a:rPr lang="en-US" sz="1200" b="0" i="0" u="none" strike="noStrike" kern="1200" baseline="0" dirty="0">
                <a:solidFill>
                  <a:schemeClr val="tx1"/>
                </a:solidFill>
                <a:latin typeface="+mn-lt"/>
                <a:ea typeface="+mn-ea"/>
                <a:cs typeface="+mn-cs"/>
              </a:rPr>
              <a:t> (PAR) analog treatment increases UV crosslinking efficiency at 365 nm. Top left: Methylene blue intercalates between the bases of</a:t>
            </a:r>
          </a:p>
          <a:p>
            <a:r>
              <a:rPr lang="en-US" sz="1200" b="0" i="0" u="none" strike="noStrike" kern="1200" baseline="0" dirty="0">
                <a:solidFill>
                  <a:schemeClr val="tx1"/>
                </a:solidFill>
                <a:latin typeface="+mn-lt"/>
                <a:ea typeface="+mn-ea"/>
                <a:cs typeface="+mn-cs"/>
              </a:rPr>
              <a:t>double-stranded RNA to allow crosslinking in double-stranded regions in the presence of visible light. Top right: Protein–RNA interaction sites are</a:t>
            </a:r>
          </a:p>
          <a:p>
            <a:r>
              <a:rPr lang="en-US" sz="1200" b="0" i="0" u="none" strike="noStrike" kern="1200" baseline="0" dirty="0">
                <a:solidFill>
                  <a:schemeClr val="tx1"/>
                </a:solidFill>
                <a:latin typeface="+mn-lt"/>
                <a:ea typeface="+mn-ea"/>
                <a:cs typeface="+mn-cs"/>
              </a:rPr>
              <a:t>marked by exogenous RNA modifications. This requires creating a fusion protein to modify RNA near binding sites with </a:t>
            </a:r>
            <a:r>
              <a:rPr lang="en-US" sz="1200" b="0" i="0" u="none" strike="noStrike" kern="1200" baseline="0" dirty="0" err="1">
                <a:solidFill>
                  <a:schemeClr val="tx1"/>
                </a:solidFill>
                <a:latin typeface="+mn-lt"/>
                <a:ea typeface="+mn-ea"/>
                <a:cs typeface="+mn-cs"/>
              </a:rPr>
              <a:t>biotinylation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BioTag-BirA</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or A-to-I RNA editing (ADAR).</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43</a:t>
            </a:fld>
            <a:endParaRPr lang="en-US"/>
          </a:p>
        </p:txBody>
      </p:sp>
    </p:spTree>
    <p:extLst>
      <p:ext uri="{BB962C8B-B14F-4D97-AF65-F5344CB8AC3E}">
        <p14:creationId xmlns:p14="http://schemas.microsoft.com/office/powerpoint/2010/main" val="1882803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i="0" u="none" strike="noStrike" kern="1200" baseline="0" dirty="0">
                <a:solidFill>
                  <a:schemeClr val="tx1"/>
                </a:solidFill>
                <a:latin typeface="+mn-lt"/>
                <a:ea typeface="+mn-ea"/>
                <a:cs typeface="+mn-cs"/>
              </a:rPr>
              <a:t> Figure 3: In vivo methods for determining RBP targets. ( A) RIP-chip and RIP-</a:t>
            </a:r>
            <a:r>
              <a:rPr lang="en-US" sz="1200" b="1" i="0" u="none" strike="noStrike" kern="1200" baseline="0" dirty="0" err="1">
                <a:solidFill>
                  <a:schemeClr val="tx1"/>
                </a:solidFill>
                <a:latin typeface="+mn-lt"/>
                <a:ea typeface="+mn-ea"/>
                <a:cs typeface="+mn-cs"/>
              </a:rPr>
              <a:t>seq</a:t>
            </a:r>
            <a:r>
              <a:rPr lang="en-US" sz="1200" b="1" i="0" u="none" strike="noStrike" kern="1200" baseline="0" dirty="0">
                <a:solidFill>
                  <a:schemeClr val="tx1"/>
                </a:solidFill>
                <a:latin typeface="+mn-lt"/>
                <a:ea typeface="+mn-ea"/>
                <a:cs typeface="+mn-cs"/>
              </a:rPr>
              <a:t> determine bound RNAs by analyzing immunoprecipitated RNPs by microarrays or high-throughput sequencing. ( B) UV cross-linking and immunoprecipitation allows more stringent washing and </a:t>
            </a:r>
            <a:r>
              <a:rPr lang="en-US" sz="1200" b="1" i="0" u="none" strike="noStrike" kern="1200" baseline="0" dirty="0" err="1">
                <a:solidFill>
                  <a:schemeClr val="tx1"/>
                </a:solidFill>
                <a:latin typeface="+mn-lt"/>
                <a:ea typeface="+mn-ea"/>
                <a:cs typeface="+mn-cs"/>
              </a:rPr>
              <a:t>RNase</a:t>
            </a:r>
            <a:r>
              <a:rPr lang="en-US" sz="1200" b="1" i="0" u="none" strike="noStrike" kern="1200" baseline="0" dirty="0">
                <a:solidFill>
                  <a:schemeClr val="tx1"/>
                </a:solidFill>
                <a:latin typeface="+mn-lt"/>
                <a:ea typeface="+mn-ea"/>
                <a:cs typeface="+mn-cs"/>
              </a:rPr>
              <a:t> treatment of bound RNAs. </a:t>
            </a:r>
            <a:r>
              <a:rPr lang="en-US" sz="1200" b="1" i="0" u="none" strike="noStrike" kern="1200" baseline="0" dirty="0" err="1">
                <a:solidFill>
                  <a:schemeClr val="tx1"/>
                </a:solidFill>
                <a:latin typeface="+mn-lt"/>
                <a:ea typeface="+mn-ea"/>
                <a:cs typeface="+mn-cs"/>
              </a:rPr>
              <a:t>iCLIP</a:t>
            </a:r>
            <a:r>
              <a:rPr lang="en-US" sz="1200" b="1" i="0" u="none" strike="noStrike" kern="1200" baseline="0" dirty="0">
                <a:solidFill>
                  <a:schemeClr val="tx1"/>
                </a:solidFill>
                <a:latin typeface="+mn-lt"/>
                <a:ea typeface="+mn-ea"/>
                <a:cs typeface="+mn-cs"/>
              </a:rPr>
              <a:t> identifies binding sites more precisely by taking advantage of the fact that the amino acid tag left by proteinase K treatment terminates reverse transcription. ( C) PAR-CLIP is another modification of CLIP-</a:t>
            </a:r>
            <a:r>
              <a:rPr lang="en-US" sz="1200" b="1" i="0" u="none" strike="noStrike" kern="1200" baseline="0" dirty="0" err="1">
                <a:solidFill>
                  <a:schemeClr val="tx1"/>
                </a:solidFill>
                <a:latin typeface="+mn-lt"/>
                <a:ea typeface="+mn-ea"/>
                <a:cs typeface="+mn-cs"/>
              </a:rPr>
              <a:t>seq</a:t>
            </a:r>
            <a:r>
              <a:rPr lang="en-US" sz="1200" b="1" i="0" u="none" strike="noStrike" kern="1200" baseline="0" dirty="0">
                <a:solidFill>
                  <a:schemeClr val="tx1"/>
                </a:solidFill>
                <a:latin typeface="+mn-lt"/>
                <a:ea typeface="+mn-ea"/>
                <a:cs typeface="+mn-cs"/>
              </a:rPr>
              <a:t> that first treats the cell with a modified nucleoside (4SU or 6SG), which is incorporated into transcribed RNA. The modified nucleotide can be cross-linked using longer wavelength </a:t>
            </a:r>
            <a:r>
              <a:rPr lang="en-US" sz="1200" b="1" i="0" u="none" strike="noStrike" kern="1200" baseline="0" dirty="0" err="1">
                <a:solidFill>
                  <a:schemeClr val="tx1"/>
                </a:solidFill>
                <a:latin typeface="+mn-lt"/>
                <a:ea typeface="+mn-ea"/>
                <a:cs typeface="+mn-cs"/>
              </a:rPr>
              <a:t>UVradiation</a:t>
            </a:r>
            <a:r>
              <a:rPr lang="en-US" sz="1200" b="1" i="0" u="none" strike="noStrike" kern="1200" baseline="0" dirty="0">
                <a:solidFill>
                  <a:schemeClr val="tx1"/>
                </a:solidFill>
                <a:latin typeface="+mn-lt"/>
                <a:ea typeface="+mn-ea"/>
                <a:cs typeface="+mn-cs"/>
              </a:rPr>
              <a:t>.</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Comparison of HITS-CLIP and its latest variants, PAR-CLIP and </a:t>
            </a:r>
            <a:r>
              <a:rPr lang="en-US" sz="1200" b="1" kern="1200" dirty="0" err="1">
                <a:solidFill>
                  <a:schemeClr val="tx1"/>
                </a:solidFill>
                <a:effectLst/>
                <a:latin typeface="+mn-lt"/>
                <a:ea typeface="+mn-ea"/>
                <a:cs typeface="+mn-cs"/>
              </a:rPr>
              <a:t>iCLIP</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For high-throughput sequencing of RNA isolated by ultraviolet (UV) crosslinking and immunoprecipitation (HITS-CLIP), living cells or tis- sue samples are irradiated with UV light at a wavelength of 254 nm (shown in the </a:t>
            </a:r>
            <a:r>
              <a:rPr lang="en-US" sz="1200" b="0" kern="1200" dirty="0" err="1">
                <a:solidFill>
                  <a:schemeClr val="tx1"/>
                </a:solidFill>
                <a:effectLst/>
                <a:latin typeface="+mn-lt"/>
                <a:ea typeface="+mn-ea"/>
                <a:cs typeface="+mn-cs"/>
              </a:rPr>
              <a:t>centre</a:t>
            </a:r>
            <a:r>
              <a:rPr lang="en-US" sz="1200" b="0" kern="1200" dirty="0">
                <a:solidFill>
                  <a:schemeClr val="tx1"/>
                </a:solidFill>
                <a:effectLst/>
                <a:latin typeface="+mn-lt"/>
                <a:ea typeface="+mn-ea"/>
                <a:cs typeface="+mn-cs"/>
              </a:rPr>
              <a:t> of the figure). This induces the formation of covalent crosslinks between proteins and RNA, which are restricted to sites of direct contact. The cells are then lysed and RNA is partially digested to an approximate length of 30–50 nucleotides. Next, the protein–RNA complex is immunoprecipitated with an antibody that is specific for the protein of interest. After stringent washing, the RNA is radioactively </a:t>
            </a:r>
            <a:r>
              <a:rPr lang="en-US" sz="1200" b="0" kern="1200" dirty="0" err="1">
                <a:solidFill>
                  <a:schemeClr val="tx1"/>
                </a:solidFill>
                <a:effectLst/>
                <a:latin typeface="+mn-lt"/>
                <a:ea typeface="+mn-ea"/>
                <a:cs typeface="+mn-cs"/>
              </a:rPr>
              <a:t>labelled</a:t>
            </a:r>
            <a:r>
              <a:rPr lang="en-US" sz="1200" b="0" kern="1200" dirty="0">
                <a:solidFill>
                  <a:schemeClr val="tx1"/>
                </a:solidFill>
                <a:effectLst/>
                <a:latin typeface="+mn-lt"/>
                <a:ea typeface="+mn-ea"/>
                <a:cs typeface="+mn-cs"/>
              </a:rPr>
              <a:t> and an adaptor is ligated to the 3</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end of the RNA. Further </a:t>
            </a:r>
            <a:r>
              <a:rPr lang="en-US" sz="1200" b="0" kern="1200" dirty="0" err="1">
                <a:solidFill>
                  <a:schemeClr val="tx1"/>
                </a:solidFill>
                <a:effectLst/>
                <a:latin typeface="+mn-lt"/>
                <a:ea typeface="+mn-ea"/>
                <a:cs typeface="+mn-cs"/>
              </a:rPr>
              <a:t>puri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fication</a:t>
            </a:r>
            <a:r>
              <a:rPr lang="en-US" sz="1200" b="0" kern="1200" dirty="0">
                <a:solidFill>
                  <a:schemeClr val="tx1"/>
                </a:solidFill>
                <a:effectLst/>
                <a:latin typeface="+mn-lt"/>
                <a:ea typeface="+mn-ea"/>
                <a:cs typeface="+mn-cs"/>
              </a:rPr>
              <a:t> is achieved through denaturing gel electrophoresis and transfer to a nitrocellulose membrane, which removes nonspecific RNAs. The radioactive label on the RNA is used to guide the excision of the protein– RNA complex from the membrane. The protein is then removed from the RNA by proteinase K digestion. An adaptor is ligated to the 5</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end, </a:t>
            </a:r>
            <a:endParaRPr lang="en-US" dirty="0"/>
          </a:p>
          <a:p>
            <a:r>
              <a:rPr lang="en-US" sz="1200" b="0" kern="1200" dirty="0">
                <a:solidFill>
                  <a:schemeClr val="tx1"/>
                </a:solidFill>
                <a:effectLst/>
                <a:latin typeface="+mn-lt"/>
                <a:ea typeface="+mn-ea"/>
                <a:cs typeface="+mn-cs"/>
              </a:rPr>
              <a:t>the RNA is reverse transcribed, and the </a:t>
            </a:r>
            <a:r>
              <a:rPr lang="en-US" sz="1200" b="0" kern="1200" dirty="0" err="1">
                <a:solidFill>
                  <a:schemeClr val="tx1"/>
                </a:solidFill>
                <a:effectLst/>
                <a:latin typeface="+mn-lt"/>
                <a:ea typeface="+mn-ea"/>
                <a:cs typeface="+mn-cs"/>
              </a:rPr>
              <a:t>resulti</a:t>
            </a:r>
            <a:r>
              <a:rPr lang="en-US" sz="1200" b="1" kern="1200" dirty="0" err="1">
                <a:solidFill>
                  <a:schemeClr val="tx1"/>
                </a:solidFill>
                <a:effectLst/>
                <a:latin typeface="+mn-lt"/>
                <a:ea typeface="+mn-ea"/>
                <a:cs typeface="+mn-cs"/>
              </a:rPr>
              <a:t>N</a:t>
            </a:r>
            <a:r>
              <a:rPr lang="en-US" sz="1200" b="0" kern="1200" dirty="0" err="1">
                <a:solidFill>
                  <a:schemeClr val="tx1"/>
                </a:solidFill>
                <a:effectLst/>
                <a:latin typeface="+mn-lt"/>
                <a:ea typeface="+mn-ea"/>
                <a:cs typeface="+mn-cs"/>
              </a:rPr>
              <a:t>ng</a:t>
            </a:r>
            <a:r>
              <a:rPr lang="en-US" sz="1200" b="1" kern="1200" dirty="0" err="1">
                <a:solidFill>
                  <a:schemeClr val="tx1"/>
                </a:solidFill>
                <a:effectLst/>
                <a:latin typeface="+mn-lt"/>
                <a:ea typeface="+mn-ea"/>
                <a:cs typeface="+mn-cs"/>
              </a:rPr>
              <a:t>at</a:t>
            </a:r>
            <a:r>
              <a:rPr lang="en-US" sz="1200" b="0" kern="1200" dirty="0" err="1">
                <a:solidFill>
                  <a:schemeClr val="tx1"/>
                </a:solidFill>
                <a:effectLst/>
                <a:latin typeface="+mn-lt"/>
                <a:ea typeface="+mn-ea"/>
                <a:cs typeface="+mn-cs"/>
              </a:rPr>
              <a:t>c</a:t>
            </a:r>
            <a:r>
              <a:rPr lang="en-US" sz="1200" b="1" kern="1200" dirty="0" err="1">
                <a:solidFill>
                  <a:schemeClr val="tx1"/>
                </a:solidFill>
                <a:effectLst/>
                <a:latin typeface="+mn-lt"/>
                <a:ea typeface="+mn-ea"/>
                <a:cs typeface="+mn-cs"/>
              </a:rPr>
              <a:t>u</a:t>
            </a:r>
            <a:r>
              <a:rPr lang="en-US" sz="1200" b="0" kern="1200" dirty="0" err="1">
                <a:solidFill>
                  <a:schemeClr val="tx1"/>
                </a:solidFill>
                <a:effectLst/>
                <a:latin typeface="+mn-lt"/>
                <a:ea typeface="+mn-ea"/>
                <a:cs typeface="+mn-cs"/>
              </a:rPr>
              <a:t>D</a:t>
            </a:r>
            <a:r>
              <a:rPr lang="en-US" sz="1200" b="1" kern="1200" dirty="0" err="1">
                <a:solidFill>
                  <a:schemeClr val="tx1"/>
                </a:solidFill>
                <a:effectLst/>
                <a:latin typeface="+mn-lt"/>
                <a:ea typeface="+mn-ea"/>
                <a:cs typeface="+mn-cs"/>
              </a:rPr>
              <a:t>re</a:t>
            </a:r>
            <a:r>
              <a:rPr lang="en-US" sz="1200" b="0" kern="1200" dirty="0" err="1">
                <a:solidFill>
                  <a:schemeClr val="tx1"/>
                </a:solidFill>
                <a:effectLst/>
                <a:latin typeface="+mn-lt"/>
                <a:ea typeface="+mn-ea"/>
                <a:cs typeface="+mn-cs"/>
              </a:rPr>
              <a:t>N</a:t>
            </a:r>
            <a:r>
              <a:rPr lang="en-US" sz="1200" b="1" kern="1200" dirty="0" err="1">
                <a:solidFill>
                  <a:schemeClr val="tx1"/>
                </a:solidFill>
                <a:effectLst/>
                <a:latin typeface="+mn-lt"/>
                <a:ea typeface="+mn-ea"/>
                <a:cs typeface="+mn-cs"/>
              </a:rPr>
              <a:t>R</a:t>
            </a:r>
            <a:r>
              <a:rPr lang="en-US" sz="1200" b="0" kern="1200" dirty="0" err="1">
                <a:solidFill>
                  <a:schemeClr val="tx1"/>
                </a:solidFill>
                <a:effectLst/>
                <a:latin typeface="+mn-lt"/>
                <a:ea typeface="+mn-ea"/>
                <a:cs typeface="+mn-cs"/>
              </a:rPr>
              <a:t>A</a:t>
            </a:r>
            <a:r>
              <a:rPr lang="en-US" sz="1200" b="1" kern="1200" dirty="0" err="1">
                <a:solidFill>
                  <a:schemeClr val="tx1"/>
                </a:solidFill>
                <a:effectLst/>
                <a:latin typeface="+mn-lt"/>
                <a:ea typeface="+mn-ea"/>
                <a:cs typeface="+mn-cs"/>
              </a:rPr>
              <a:t>e</a:t>
            </a:r>
            <a:r>
              <a:rPr lang="en-US" sz="1200" b="0" kern="1200" dirty="0" err="1">
                <a:solidFill>
                  <a:schemeClr val="tx1"/>
                </a:solidFill>
                <a:effectLst/>
                <a:latin typeface="+mn-lt"/>
                <a:ea typeface="+mn-ea"/>
                <a:cs typeface="+mn-cs"/>
              </a:rPr>
              <a:t>s</a:t>
            </a:r>
            <a:r>
              <a:rPr lang="en-US" sz="1200" b="1" kern="1200" dirty="0" err="1">
                <a:solidFill>
                  <a:schemeClr val="tx1"/>
                </a:solidFill>
                <a:effectLst/>
                <a:latin typeface="+mn-lt"/>
                <a:ea typeface="+mn-ea"/>
                <a:cs typeface="+mn-cs"/>
              </a:rPr>
              <a:t>v</a:t>
            </a:r>
            <a:r>
              <a:rPr lang="en-US" sz="1200" b="0" kern="1200" dirty="0" err="1">
                <a:solidFill>
                  <a:schemeClr val="tx1"/>
                </a:solidFill>
                <a:effectLst/>
                <a:latin typeface="+mn-lt"/>
                <a:ea typeface="+mn-ea"/>
                <a:cs typeface="+mn-cs"/>
              </a:rPr>
              <a:t>a</a:t>
            </a:r>
            <a:r>
              <a:rPr lang="en-US" sz="1200" b="1" kern="1200" dirty="0" err="1">
                <a:solidFill>
                  <a:schemeClr val="tx1"/>
                </a:solidFill>
                <a:effectLst/>
                <a:latin typeface="+mn-lt"/>
                <a:ea typeface="+mn-ea"/>
                <a:cs typeface="+mn-cs"/>
              </a:rPr>
              <a:t>ie</a:t>
            </a:r>
            <a:r>
              <a:rPr lang="en-US" sz="1200" b="0" kern="1200" dirty="0" err="1">
                <a:solidFill>
                  <a:schemeClr val="tx1"/>
                </a:solidFill>
                <a:effectLst/>
                <a:latin typeface="+mn-lt"/>
                <a:ea typeface="+mn-ea"/>
                <a:cs typeface="+mn-cs"/>
              </a:rPr>
              <a:t>r</a:t>
            </a:r>
            <a:r>
              <a:rPr lang="en-US" sz="1200" b="1" kern="1200" dirty="0" err="1">
                <a:solidFill>
                  <a:schemeClr val="tx1"/>
                </a:solidFill>
                <a:effectLst/>
                <a:latin typeface="+mn-lt"/>
                <a:ea typeface="+mn-ea"/>
                <a:cs typeface="+mn-cs"/>
              </a:rPr>
              <a:t>w</a:t>
            </a:r>
            <a:r>
              <a:rPr lang="en-US" sz="1200" b="0" kern="1200" dirty="0" err="1">
                <a:solidFill>
                  <a:schemeClr val="tx1"/>
                </a:solidFill>
                <a:effectLst/>
                <a:latin typeface="+mn-lt"/>
                <a:ea typeface="+mn-ea"/>
                <a:cs typeface="+mn-cs"/>
              </a:rPr>
              <a:t>e</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a:t>
            </a:r>
            <a:r>
              <a:rPr lang="en-US" sz="1200" b="0" kern="1200" dirty="0" err="1">
                <a:solidFill>
                  <a:schemeClr val="tx1"/>
                </a:solidFill>
                <a:effectLst/>
                <a:latin typeface="+mn-lt"/>
                <a:ea typeface="+mn-ea"/>
                <a:cs typeface="+mn-cs"/>
              </a:rPr>
              <a:t>PC</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a:t>
            </a:r>
            <a:r>
              <a:rPr lang="en-US" sz="1200" b="0" kern="1200" dirty="0" err="1">
                <a:solidFill>
                  <a:schemeClr val="tx1"/>
                </a:solidFill>
                <a:effectLst/>
                <a:latin typeface="+mn-lt"/>
                <a:ea typeface="+mn-ea"/>
                <a:cs typeface="+mn-cs"/>
              </a:rPr>
              <a:t>R</a:t>
            </a:r>
            <a:r>
              <a:rPr lang="en-US" sz="1200" b="1" kern="1200" dirty="0" err="1">
                <a:solidFill>
                  <a:schemeClr val="tx1"/>
                </a:solidFill>
                <a:effectLst/>
                <a:latin typeface="+mn-lt"/>
                <a:ea typeface="+mn-ea"/>
                <a:cs typeface="+mn-cs"/>
              </a:rPr>
              <a:t>e</a:t>
            </a:r>
            <a:r>
              <a:rPr lang="en-US" sz="1200" b="0" kern="1200" dirty="0" err="1">
                <a:solidFill>
                  <a:schemeClr val="tx1"/>
                </a:solidFill>
                <a:effectLst/>
                <a:latin typeface="+mn-lt"/>
                <a:ea typeface="+mn-ea"/>
                <a:cs typeface="+mn-cs"/>
              </a:rPr>
              <a:t>a</a:t>
            </a:r>
            <a:r>
              <a:rPr lang="en-US" sz="1200" b="1" kern="1200" dirty="0" err="1">
                <a:solidFill>
                  <a:schemeClr val="tx1"/>
                </a:solidFill>
                <a:effectLst/>
                <a:latin typeface="+mn-lt"/>
                <a:ea typeface="+mn-ea"/>
                <a:cs typeface="+mn-cs"/>
              </a:rPr>
              <a:t>n</a:t>
            </a:r>
            <a:r>
              <a:rPr lang="en-US" sz="1200" b="0" kern="1200" dirty="0" err="1">
                <a:solidFill>
                  <a:schemeClr val="tx1"/>
                </a:solidFill>
                <a:effectLst/>
                <a:latin typeface="+mn-lt"/>
                <a:ea typeface="+mn-ea"/>
                <a:cs typeface="+mn-cs"/>
              </a:rPr>
              <a:t>m</a:t>
            </a:r>
            <a:r>
              <a:rPr lang="en-US" sz="1200" b="1" kern="1200" dirty="0" err="1">
                <a:solidFill>
                  <a:schemeClr val="tx1"/>
                </a:solidFill>
                <a:effectLst/>
                <a:latin typeface="+mn-lt"/>
                <a:ea typeface="+mn-ea"/>
                <a:cs typeface="+mn-cs"/>
              </a:rPr>
              <a:t>et</a:t>
            </a:r>
            <a:r>
              <a:rPr lang="en-US" sz="1200" b="0" kern="1200" dirty="0" err="1">
                <a:solidFill>
                  <a:schemeClr val="tx1"/>
                </a:solidFill>
                <a:effectLst/>
                <a:latin typeface="+mn-lt"/>
                <a:ea typeface="+mn-ea"/>
                <a:cs typeface="+mn-cs"/>
              </a:rPr>
              <a:t>p</a:t>
            </a:r>
            <a:r>
              <a:rPr lang="en-US" sz="1200" b="1" kern="1200" dirty="0" err="1">
                <a:solidFill>
                  <a:schemeClr val="tx1"/>
                </a:solidFill>
                <a:effectLst/>
                <a:latin typeface="+mn-lt"/>
                <a:ea typeface="+mn-ea"/>
                <a:cs typeface="+mn-cs"/>
              </a:rPr>
              <a:t>ic</a:t>
            </a:r>
            <a:r>
              <a:rPr lang="en-US" sz="1200" b="0" kern="1200" dirty="0" err="1">
                <a:solidFill>
                  <a:schemeClr val="tx1"/>
                </a:solidFill>
                <a:effectLst/>
                <a:latin typeface="+mn-lt"/>
                <a:ea typeface="+mn-ea"/>
                <a:cs typeface="+mn-cs"/>
              </a:rPr>
              <a:t>li</a:t>
            </a:r>
            <a:r>
              <a:rPr lang="en-US" sz="1200" b="1" kern="1200" dirty="0" err="1">
                <a:solidFill>
                  <a:schemeClr val="tx1"/>
                </a:solidFill>
                <a:effectLst/>
                <a:latin typeface="+mn-lt"/>
                <a:ea typeface="+mn-ea"/>
                <a:cs typeface="+mn-cs"/>
              </a:rPr>
              <a:t>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fied</a:t>
            </a:r>
            <a:r>
              <a:rPr lang="en-US" sz="1200" b="0" kern="1200" dirty="0">
                <a:solidFill>
                  <a:schemeClr val="tx1"/>
                </a:solidFill>
                <a:effectLst/>
                <a:latin typeface="+mn-lt"/>
                <a:ea typeface="+mn-ea"/>
                <a:cs typeface="+mn-cs"/>
              </a:rPr>
              <a:t> with primers that are complementary to the 5</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and 3</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adaptor regions. The resulting </a:t>
            </a:r>
            <a:r>
              <a:rPr lang="en-US" sz="1200" b="0" kern="1200" dirty="0" err="1">
                <a:solidFill>
                  <a:schemeClr val="tx1"/>
                </a:solidFill>
                <a:effectLst/>
                <a:latin typeface="+mn-lt"/>
                <a:ea typeface="+mn-ea"/>
                <a:cs typeface="+mn-cs"/>
              </a:rPr>
              <a:t>cDNA</a:t>
            </a:r>
            <a:r>
              <a:rPr lang="en-US" sz="1200" b="0" kern="1200" dirty="0">
                <a:solidFill>
                  <a:schemeClr val="tx1"/>
                </a:solidFill>
                <a:effectLst/>
                <a:latin typeface="+mn-lt"/>
                <a:ea typeface="+mn-ea"/>
                <a:cs typeface="+mn-cs"/>
              </a:rPr>
              <a:t> library is subjected to high-throughput sequencing. For </a:t>
            </a:r>
            <a:r>
              <a:rPr lang="en-US" sz="1200" b="0" kern="1200" dirty="0" err="1">
                <a:solidFill>
                  <a:schemeClr val="tx1"/>
                </a:solidFill>
                <a:effectLst/>
                <a:latin typeface="+mn-lt"/>
                <a:ea typeface="+mn-ea"/>
                <a:cs typeface="+mn-cs"/>
              </a:rPr>
              <a:t>photoactivatable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ribonucleoside</a:t>
            </a:r>
            <a:r>
              <a:rPr lang="en-US" sz="1200" b="0" kern="1200" dirty="0">
                <a:solidFill>
                  <a:schemeClr val="tx1"/>
                </a:solidFill>
                <a:effectLst/>
                <a:latin typeface="+mn-lt"/>
                <a:ea typeface="+mn-ea"/>
                <a:cs typeface="+mn-cs"/>
              </a:rPr>
              <a:t>-enhanced CLIP (PAR- CLIP) (shown on the left of the figure), cells are fed with 4-thiouridine, which becomes incorporated into newly transcribed RNA. This allows crosslinking with UV light at 365 nm. During reverse transcription, the nucleoside analogue causes a base transition that can be used to pin- point the </a:t>
            </a:r>
            <a:r>
              <a:rPr lang="en-US" sz="1200" b="0" kern="1200" dirty="0" err="1">
                <a:solidFill>
                  <a:schemeClr val="tx1"/>
                </a:solidFill>
                <a:effectLst/>
                <a:latin typeface="+mn-lt"/>
                <a:ea typeface="+mn-ea"/>
                <a:cs typeface="+mn-cs"/>
              </a:rPr>
              <a:t>crosslinked</a:t>
            </a:r>
            <a:r>
              <a:rPr lang="en-US" sz="1200" b="0" kern="1200" dirty="0">
                <a:solidFill>
                  <a:schemeClr val="tx1"/>
                </a:solidFill>
                <a:effectLst/>
                <a:latin typeface="+mn-lt"/>
                <a:ea typeface="+mn-ea"/>
                <a:cs typeface="+mn-cs"/>
              </a:rPr>
              <a:t> nucleotide. In the individual nucleotide resolution CLIP (</a:t>
            </a:r>
            <a:r>
              <a:rPr lang="en-US" sz="1200" b="0" kern="1200" dirty="0" err="1">
                <a:solidFill>
                  <a:schemeClr val="tx1"/>
                </a:solidFill>
                <a:effectLst/>
                <a:latin typeface="+mn-lt"/>
                <a:ea typeface="+mn-ea"/>
                <a:cs typeface="+mn-cs"/>
              </a:rPr>
              <a:t>iCLIP</a:t>
            </a:r>
            <a:r>
              <a:rPr lang="en-US" sz="1200" b="0" kern="1200" dirty="0">
                <a:solidFill>
                  <a:schemeClr val="tx1"/>
                </a:solidFill>
                <a:effectLst/>
                <a:latin typeface="+mn-lt"/>
                <a:ea typeface="+mn-ea"/>
                <a:cs typeface="+mn-cs"/>
              </a:rPr>
              <a:t>) protocol (shown on the right of the figure), crosslinking is carried out as in HITS-CLIP at 254 nm. However, in order to capture </a:t>
            </a:r>
            <a:r>
              <a:rPr lang="en-US" sz="1200" b="0" kern="1200" dirty="0" err="1">
                <a:solidFill>
                  <a:schemeClr val="tx1"/>
                </a:solidFill>
                <a:effectLst/>
                <a:latin typeface="+mn-lt"/>
                <a:ea typeface="+mn-ea"/>
                <a:cs typeface="+mn-cs"/>
              </a:rPr>
              <a:t>cDNAs</a:t>
            </a:r>
            <a:r>
              <a:rPr lang="en-US" sz="1200" b="0" kern="1200" dirty="0">
                <a:solidFill>
                  <a:schemeClr val="tx1"/>
                </a:solidFill>
                <a:effectLst/>
                <a:latin typeface="+mn-lt"/>
                <a:ea typeface="+mn-ea"/>
                <a:cs typeface="+mn-cs"/>
              </a:rPr>
              <a:t> that truncate at the peptide that remains at the </a:t>
            </a:r>
            <a:r>
              <a:rPr lang="en-US" sz="1200" b="0" kern="1200" dirty="0" err="1">
                <a:solidFill>
                  <a:schemeClr val="tx1"/>
                </a:solidFill>
                <a:effectLst/>
                <a:latin typeface="+mn-lt"/>
                <a:ea typeface="+mn-ea"/>
                <a:cs typeface="+mn-cs"/>
              </a:rPr>
              <a:t>crosslinked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nucle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otide</a:t>
            </a:r>
            <a:r>
              <a:rPr lang="en-US" sz="1200" b="0" kern="1200" dirty="0">
                <a:solidFill>
                  <a:schemeClr val="tx1"/>
                </a:solidFill>
                <a:effectLst/>
                <a:latin typeface="+mn-lt"/>
                <a:ea typeface="+mn-ea"/>
                <a:cs typeface="+mn-cs"/>
              </a:rPr>
              <a:t> after proteinase K digestion, the 5</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adaptor is added after reverse transcription. This is achieved through priming reverse transcription with an oligonucleotide that contains the 3</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as well as the 5</a:t>
            </a:r>
            <a:r>
              <a:rPr lang="en-US" sz="120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adaptor region followed by circularization of the generated </a:t>
            </a:r>
            <a:r>
              <a:rPr lang="en-US" sz="1200" b="0" kern="1200" dirty="0" err="1">
                <a:solidFill>
                  <a:schemeClr val="tx1"/>
                </a:solidFill>
                <a:effectLst/>
                <a:latin typeface="+mn-lt"/>
                <a:ea typeface="+mn-ea"/>
                <a:cs typeface="+mn-cs"/>
              </a:rPr>
              <a:t>cDNAs</a:t>
            </a:r>
            <a:r>
              <a:rPr lang="en-US" sz="1200" b="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44</a:t>
            </a:fld>
            <a:endParaRPr lang="en-US"/>
          </a:p>
        </p:txBody>
      </p:sp>
    </p:spTree>
    <p:extLst>
      <p:ext uri="{BB962C8B-B14F-4D97-AF65-F5344CB8AC3E}">
        <p14:creationId xmlns:p14="http://schemas.microsoft.com/office/powerpoint/2010/main" val="2571553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2 </a:t>
            </a:r>
            <a:r>
              <a:rPr lang="en-US" altLang="en-US">
                <a:latin typeface="Arial" pitchFamily="34" charset="0"/>
                <a:ea typeface="Arial" pitchFamily="34" charset="0"/>
              </a:rPr>
              <a:t>Biogenesis of circRNA in animal. CircRNA formation models: the back-splicing circularization requires the help of the both-end motif (Flanking AG-GU), complementary sequences (ALU elements) or RBPs. circRNA types: single exon, intronic, exon-intron and multi-exon. circRNA functions: miRNA sponge, protein sponge, translation and biomarker. Abbreviations: cerebrospinal fluid, CSF; RNA-induced silencing complex, RISC; RNA-binding protein, RBP.
</a:t>
            </a:r>
          </a:p>
          <a:p>
            <a:pPr marL="0" lvl="0" indent="0"/>
            <a:r>
              <a:rPr lang="en-US" altLang="en-US">
                <a:latin typeface="Arial" pitchFamily="34" charset="0"/>
                <a:ea typeface="Arial" pitchFamily="34" charset="0"/>
              </a:rPr>
              <a:t>Unless provided in the caption above, the following copyright applies to the content of this slide: © The Author(s) 2020. Published by Oxford University Press.This is an Open Access article distributed under the terms of the Creative Commons Attribution Non-Commercial License (http://creativecommons.org/licenses/by-nc/4.0/), which permits non-commercial re-use, distribution, and reproduction in any medium, provided the original work is properly cited. For commercial re-use, please contact journals.permissions@oup.com© The Author(s) 2020. Published by Oxford University Press.</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0FC3BA32-6FE8-40A0-B332-3CD228132FFD}" type="slidenum">
              <a:rPr lang="en-US" altLang="en-US" sz="1200"/>
              <a:t>50</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3 </a:t>
            </a:r>
            <a:r>
              <a:rPr lang="en-US" altLang="en-US">
                <a:latin typeface="Arial" pitchFamily="34" charset="0"/>
                <a:ea typeface="Arial" pitchFamily="34" charset="0"/>
              </a:rPr>
              <a:t>Schematic of classified circRNA bioinformatics tools. (A) Schematic of classified circRNA bioinformatics tools. Examples of tools are listed for each category. polyA(+): polyA selected; polyA(−): polyA depleted; rRNA(−): rRNA depleted; RNase R(+): treated with RNase R; RPAD: RNase R treatment followed by polyadenylation and polyA(+) RNA depletion. (B) Categories of circRNA identification tools. The top is a model of BSJ read mapping to the genome. R1 and R2 represent read1 and read2, respectively, in a paired-end RNA-Seq dataset. Three illustrations of categories are shown below the model. The categories are BSJ-based, integrated-based and machine learning-based. BSJ-based can be more finely divided into two sub-classes: segmented-read based and pseudo-reference based.
</a:t>
            </a:r>
          </a:p>
          <a:p>
            <a:pPr marL="0" lvl="0" indent="0"/>
            <a:r>
              <a:rPr lang="en-US" altLang="en-US">
                <a:latin typeface="Arial" pitchFamily="34" charset="0"/>
                <a:ea typeface="Arial" pitchFamily="34" charset="0"/>
              </a:rPr>
              <a:t>Unless provided in the caption above, the following copyright applies to the content of this slide: © The Author(s) 2020. Published by Oxford University Press.This is an Open Access article distributed under the terms of the Creative Commons Attribution Non-Commercial License (http://creativecommons.org/licenses/by-nc/4.0/), which permits non-commercial re-use, distribution, and reproduction in any medium, provided the original work is properly cited. For commercial re-use, please contact journals.permissions@oup.com© The Author(s) 2020. Published by Oxford University Press.</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73D94933-4687-45A8-B8B5-28DF1851A251}" type="slidenum">
              <a:rPr lang="en-US" altLang="en-US" sz="1200"/>
              <a:t>51</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4 </a:t>
            </a:r>
            <a:r>
              <a:rPr lang="en-US" altLang="en-US">
                <a:latin typeface="Arial" pitchFamily="34" charset="0"/>
                <a:ea typeface="Arial" pitchFamily="34" charset="0"/>
              </a:rPr>
              <a:t>Performance index of circRNA identification methods evaluated by different studies. The colored dot represents different performance indices, and the corresponding performance index for each dot is provided in the legend of the figure. Rows are different studies and classified by publication types, and the last row is the union set of each column. The columns represent circRNA identification tools, and the order is based on mentioned occurrences in those studies. Details regarding the dataset used in these studies are available in Supplementary Table 2.
</a:t>
            </a:r>
          </a:p>
          <a:p>
            <a:pPr marL="0" lvl="0" indent="0"/>
            <a:r>
              <a:rPr lang="en-US" altLang="en-US">
                <a:latin typeface="Arial" pitchFamily="34" charset="0"/>
                <a:ea typeface="Arial" pitchFamily="34" charset="0"/>
              </a:rPr>
              <a:t>Unless provided in the caption above, the following copyright applies to the content of this slide: © The Author(s) 2020. Published by Oxford University Press.This is an Open Access article distributed under the terms of the Creative Commons Attribution Non-Commercial License (http://creativecommons.org/licenses/by-nc/4.0/), which permits non-commercial re-use, distribution, and reproduction in any medium, provided the original work is properly cited. For commercial re-use, please contact journals.permissions@oup.com© The Author(s) 2020. Published by Oxford University Press.</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A8DA5BD0-82FA-4019-BAFD-19CB14DFF6C4}" type="slidenum">
              <a:rPr lang="en-US" altLang="en-US" sz="1200"/>
              <a:t>52</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 The principal structures of a long non-coding RNA (lncRNA) to be annotated. Annotations are hierarchical: they are composed of gene loci, each of which is composed of one or more partially overlapping transcripts, themselves composed of one or more exons (blue rectangles). b | Positional classification of lncRNAs with respect to the nearest protein-coding gene. Genic lncRNAs overlap a protein-coding gene locus, whereas intergenic lncRNAs, also known as long intergenic non-coding RNAs (</a:t>
            </a:r>
            <a:r>
              <a:rPr lang="en-US" dirty="0" err="1"/>
              <a:t>lincRNAs</a:t>
            </a:r>
            <a:r>
              <a:rPr lang="en-US" dirty="0"/>
              <a:t>), do not. Transcripts that overlap a protein-coding gene on the opposite strand are identified as antisense. PAS, </a:t>
            </a:r>
            <a:r>
              <a:rPr lang="en-US" dirty="0" err="1"/>
              <a:t>polyadenylation</a:t>
            </a:r>
            <a:r>
              <a:rPr lang="en-US" dirty="0"/>
              <a:t> site; TSS, transcription start site.</a:t>
            </a:r>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54371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Lymph nodes = local disease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A4E4A7-B2F5-1B44-A50F-653BFF3FA5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3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add </a:t>
            </a:r>
            <a:r>
              <a:rPr lang="en-US" dirty="0" err="1"/>
              <a:t>wellknown</a:t>
            </a:r>
            <a:r>
              <a:rPr lang="en-US" dirty="0"/>
              <a:t> underappreciated examples of peptides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398DE9-4AA9-4D48-9FC8-670ECD40B2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451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398DE9-4AA9-4D48-9FC8-670ECD40B2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18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predominant strategy for systematically identifying annotated noncoding RNAs that may encode small peptides is high-throughput ribosomal profiling. However, this approach is limited since ribosome occupancy does not necessarily confirm active translation but may be a mere indicator of translation initiation</a:t>
            </a:r>
            <a:r>
              <a:rPr lang="en-US" sz="1200" kern="1200" baseline="30000" dirty="0">
                <a:solidFill>
                  <a:schemeClr val="tx1"/>
                </a:solidFill>
                <a:effectLst/>
                <a:latin typeface="+mn-lt"/>
                <a:ea typeface="+mn-ea"/>
                <a:cs typeface="+mn-cs"/>
              </a:rPr>
              <a:t>[22]</a:t>
            </a:r>
            <a:r>
              <a:rPr lang="en-US" sz="1200" kern="1200" dirty="0">
                <a:solidFill>
                  <a:schemeClr val="tx1"/>
                </a:solidFill>
                <a:effectLst/>
                <a:latin typeface="+mn-lt"/>
                <a:ea typeface="+mn-ea"/>
                <a:cs typeface="+mn-cs"/>
              </a:rPr>
              <a:t>. Further, the presence of translatable ORFs in circRNAs (</a:t>
            </a:r>
            <a:r>
              <a:rPr lang="en-US" sz="1200" kern="1200" dirty="0" err="1">
                <a:solidFill>
                  <a:schemeClr val="tx1"/>
                </a:solidFill>
                <a:effectLst/>
                <a:latin typeface="+mn-lt"/>
                <a:ea typeface="+mn-ea"/>
                <a:cs typeface="+mn-cs"/>
              </a:rPr>
              <a:t>cORFs</a:t>
            </a:r>
            <a:r>
              <a:rPr lang="en-US" sz="1200" kern="1200" dirty="0">
                <a:solidFill>
                  <a:schemeClr val="tx1"/>
                </a:solidFill>
                <a:effectLst/>
                <a:latin typeface="+mn-lt"/>
                <a:ea typeface="+mn-ea"/>
                <a:cs typeface="+mn-cs"/>
              </a:rPr>
              <a:t>) has been shown to play a role in cancer development, but the computational tools used to predict whether or a circRNA can potentially translate into a protein have difficulty detecting </a:t>
            </a:r>
            <a:r>
              <a:rPr lang="en-US" sz="1200" kern="1200" dirty="0" err="1">
                <a:solidFill>
                  <a:schemeClr val="tx1"/>
                </a:solidFill>
                <a:effectLst/>
                <a:latin typeface="+mn-lt"/>
                <a:ea typeface="+mn-ea"/>
                <a:cs typeface="+mn-cs"/>
              </a:rPr>
              <a:t>cORFs</a:t>
            </a:r>
            <a:r>
              <a:rPr lang="en-US" sz="1200" kern="1200" dirty="0">
                <a:solidFill>
                  <a:schemeClr val="tx1"/>
                </a:solidFill>
                <a:effectLst/>
                <a:latin typeface="+mn-lt"/>
                <a:ea typeface="+mn-ea"/>
                <a:cs typeface="+mn-cs"/>
              </a:rPr>
              <a:t> that are unique to the circular isoforms only, i.e., not present in the linear counterparts</a:t>
            </a:r>
            <a:r>
              <a:rPr lang="en-US" sz="1200" kern="1200" baseline="30000" dirty="0">
                <a:solidFill>
                  <a:schemeClr val="tx1"/>
                </a:solidFill>
                <a:effectLst/>
                <a:latin typeface="+mn-lt"/>
                <a:ea typeface="+mn-ea"/>
                <a:cs typeface="+mn-cs"/>
              </a:rPr>
              <a:t>[6, 7, 68-72]</a:t>
            </a:r>
            <a:r>
              <a:rPr lang="en-US" sz="1200" kern="1200" dirty="0">
                <a:solidFill>
                  <a:schemeClr val="tx1"/>
                </a:solidFill>
                <a:effectLst/>
                <a:latin typeface="+mn-lt"/>
                <a:ea typeface="+mn-ea"/>
                <a:cs typeface="+mn-cs"/>
              </a:rPr>
              <a:t>.  Lastly, since the body of a circRNA is also found in the parental linear transcript and the expression of the circRNA are often lower than the latter, it is technically challenging and often error-prone to derive full-length circRNA sequences directly from RNA-Seq data</a:t>
            </a:r>
            <a:r>
              <a:rPr lang="en-US" sz="1200" kern="1200" baseline="30000" dirty="0">
                <a:solidFill>
                  <a:schemeClr val="tx1"/>
                </a:solidFill>
                <a:effectLst/>
                <a:latin typeface="+mn-lt"/>
                <a:ea typeface="+mn-ea"/>
                <a:cs typeface="+mn-cs"/>
              </a:rPr>
              <a:t>[23]</a:t>
            </a:r>
            <a:r>
              <a:rPr lang="en-US" sz="1200" kern="1200" dirty="0">
                <a:solidFill>
                  <a:schemeClr val="tx1"/>
                </a:solidFill>
                <a:effectLst/>
                <a:latin typeface="+mn-lt"/>
                <a:ea typeface="+mn-ea"/>
                <a:cs typeface="+mn-cs"/>
              </a:rPr>
              <a:t>. Therefore, to achieve reliable and robust peptide identification in circRNAs, a proteogenomic integration of mass spectrometry-based proteomic data (MS/MS) and transcriptome sequencing data that encompass the annotation of the full lengths of circRNAs is needed.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A4E4A7-B2F5-1B44-A50F-653BFF3FA5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228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circSHPRH</a:t>
            </a:r>
            <a:r>
              <a:rPr lang="en-US" sz="1200" b="0" i="0" kern="1200" dirty="0">
                <a:solidFill>
                  <a:schemeClr val="tx1"/>
                </a:solidFill>
                <a:effectLst/>
                <a:latin typeface="+mn-lt"/>
                <a:ea typeface="+mn-ea"/>
                <a:cs typeface="+mn-cs"/>
              </a:rPr>
              <a:t>: exon 26-29, our sequence is only 174 </a:t>
            </a:r>
            <a:r>
              <a:rPr lang="en-US" sz="1200" b="0" i="0" kern="1200" dirty="0" err="1">
                <a:solidFill>
                  <a:schemeClr val="tx1"/>
                </a:solidFill>
                <a:effectLst/>
                <a:latin typeface="+mn-lt"/>
                <a:ea typeface="+mn-ea"/>
                <a:cs typeface="+mn-cs"/>
              </a:rPr>
              <a:t>nt</a:t>
            </a:r>
            <a:r>
              <a:rPr lang="en-US" sz="1200" b="0" i="0" kern="1200" dirty="0">
                <a:solidFill>
                  <a:schemeClr val="tx1"/>
                </a:solidFill>
                <a:effectLst/>
                <a:latin typeface="+mn-lt"/>
                <a:ea typeface="+mn-ea"/>
                <a:cs typeface="+mn-cs"/>
              </a:rPr>
              <a:t> whereas their </a:t>
            </a:r>
            <a:r>
              <a:rPr lang="en-US" sz="1200" b="0" i="0" kern="1200" dirty="0" err="1">
                <a:solidFill>
                  <a:schemeClr val="tx1"/>
                </a:solidFill>
                <a:effectLst/>
                <a:latin typeface="+mn-lt"/>
                <a:ea typeface="+mn-ea"/>
                <a:cs typeface="+mn-cs"/>
              </a:rPr>
              <a:t>orf</a:t>
            </a:r>
            <a:r>
              <a:rPr lang="en-US" sz="1200" b="0" i="0" kern="1200" dirty="0">
                <a:solidFill>
                  <a:schemeClr val="tx1"/>
                </a:solidFill>
                <a:effectLst/>
                <a:latin typeface="+mn-lt"/>
                <a:ea typeface="+mn-ea"/>
                <a:cs typeface="+mn-cs"/>
              </a:rPr>
              <a:t> is 440nt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A4E4A7-B2F5-1B44-A50F-653BFF3FA5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96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dirty="0"/>
              <a:t>96%</a:t>
            </a:r>
            <a:r>
              <a:rPr lang="zh-CN" altLang="en-US" dirty="0"/>
              <a:t> </a:t>
            </a:r>
            <a:r>
              <a:rPr lang="en-US" altLang="zh-CN" dirty="0"/>
              <a:t>on target, 92% splice reads on target, ~4300 circRNA on average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A4E4A7-B2F5-1B44-A50F-653BFF3FA5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625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0D2242-85DA-1B48-98C2-861CED3325A0}" type="slidenum">
              <a:rPr lang="en-US" smtClean="0"/>
              <a:t>59</a:t>
            </a:fld>
            <a:endParaRPr lang="en-US"/>
          </a:p>
        </p:txBody>
      </p:sp>
    </p:spTree>
    <p:extLst>
      <p:ext uri="{BB962C8B-B14F-4D97-AF65-F5344CB8AC3E}">
        <p14:creationId xmlns:p14="http://schemas.microsoft.com/office/powerpoint/2010/main" val="743072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12193B"/>
                </a:solidFill>
              </a:rPr>
              <a:t>Short-read </a:t>
            </a:r>
            <a:r>
              <a:rPr lang="en-US" sz="1200" b="1" dirty="0">
                <a:solidFill>
                  <a:srgbClr val="12193B"/>
                </a:solidFill>
              </a:rPr>
              <a:t>(cDNA-Cap enriched total RNA)</a:t>
            </a:r>
            <a:r>
              <a:rPr lang="en-US" sz="1200" dirty="0">
                <a:solidFill>
                  <a:srgbClr val="12193B"/>
                </a:solidFill>
              </a:rPr>
              <a:t>:</a:t>
            </a:r>
          </a:p>
          <a:p>
            <a:pPr marL="457200" indent="-457200">
              <a:buFont typeface="+mj-lt"/>
              <a:buAutoNum type="arabicPeriod"/>
            </a:pPr>
            <a:r>
              <a:rPr lang="en-US" sz="1200" dirty="0">
                <a:solidFill>
                  <a:srgbClr val="12193B"/>
                </a:solidFill>
              </a:rPr>
              <a:t>Illumina: 16,685/30,980,769 (0.054%)</a:t>
            </a:r>
          </a:p>
          <a:p>
            <a:pPr marL="457200" indent="-457200">
              <a:buFont typeface="+mj-lt"/>
              <a:buAutoNum type="arabicPeriod"/>
            </a:pPr>
            <a:r>
              <a:rPr lang="en-US" sz="1200" dirty="0">
                <a:solidFill>
                  <a:srgbClr val="12193B"/>
                </a:solidFill>
              </a:rPr>
              <a:t>New England: 22,368/34,183,138 (0.065%)</a:t>
            </a:r>
          </a:p>
          <a:p>
            <a:r>
              <a:rPr lang="en-US" sz="1200" dirty="0">
                <a:solidFill>
                  <a:srgbClr val="12193B"/>
                </a:solidFill>
              </a:rPr>
              <a:t>Long-read </a:t>
            </a:r>
            <a:r>
              <a:rPr lang="en-US" sz="1200" b="1" dirty="0">
                <a:solidFill>
                  <a:srgbClr val="12193B"/>
                </a:solidFill>
              </a:rPr>
              <a:t>(rRNA-/</a:t>
            </a:r>
            <a:r>
              <a:rPr lang="en-US" sz="1200" b="1" dirty="0" err="1">
                <a:solidFill>
                  <a:srgbClr val="12193B"/>
                </a:solidFill>
              </a:rPr>
              <a:t>RNaseR</a:t>
            </a:r>
            <a:r>
              <a:rPr lang="en-US" sz="1200" b="1" dirty="0">
                <a:solidFill>
                  <a:srgbClr val="12193B"/>
                </a:solidFill>
              </a:rPr>
              <a:t>)</a:t>
            </a:r>
            <a:r>
              <a:rPr lang="en-US" sz="1200" dirty="0">
                <a:solidFill>
                  <a:srgbClr val="12193B"/>
                </a:solidFill>
              </a:rPr>
              <a:t>:</a:t>
            </a:r>
          </a:p>
          <a:p>
            <a:pPr marL="457200" indent="-457200">
              <a:buFont typeface="+mj-lt"/>
              <a:buAutoNum type="arabicPeriod"/>
            </a:pPr>
            <a:r>
              <a:rPr lang="en-US" sz="1200" dirty="0">
                <a:solidFill>
                  <a:srgbClr val="12193B"/>
                </a:solidFill>
              </a:rPr>
              <a:t>Nanopore: 13,398/</a:t>
            </a:r>
            <a:r>
              <a:rPr lang="en-US" sz="1200" dirty="0">
                <a:solidFill>
                  <a:srgbClr val="12193B"/>
                </a:solidFill>
                <a:latin typeface="Calibri" panose="020F0502020204030204" pitchFamily="34" charset="0"/>
                <a:cs typeface="Calibri" panose="020F0502020204030204" pitchFamily="34" charset="0"/>
              </a:rPr>
              <a:t>667,921 </a:t>
            </a:r>
            <a:r>
              <a:rPr lang="en-US" sz="1200" dirty="0">
                <a:solidFill>
                  <a:srgbClr val="12193B"/>
                </a:solidFill>
              </a:rPr>
              <a:t>(2.01%)</a:t>
            </a:r>
          </a:p>
          <a:p>
            <a:pPr marL="457200" indent="-457200">
              <a:buFont typeface="+mj-lt"/>
              <a:buAutoNum type="arabicPeriod"/>
            </a:pPr>
            <a:r>
              <a:rPr lang="en-US" sz="1200" dirty="0">
                <a:solidFill>
                  <a:srgbClr val="12193B"/>
                </a:solidFill>
              </a:rPr>
              <a:t>PacBio: 34,616/</a:t>
            </a:r>
            <a:r>
              <a:rPr lang="en-US" sz="1200" dirty="0">
                <a:solidFill>
                  <a:srgbClr val="12193B"/>
                </a:solidFill>
                <a:latin typeface="Calibri" panose="020F0502020204030204" pitchFamily="34" charset="0"/>
              </a:rPr>
              <a:t>1,637,091 </a:t>
            </a:r>
            <a:r>
              <a:rPr lang="en-US" sz="1200" dirty="0">
                <a:solidFill>
                  <a:srgbClr val="12193B"/>
                </a:solidFill>
              </a:rPr>
              <a:t>(2.11%)</a:t>
            </a:r>
          </a:p>
          <a:p>
            <a:pPr marL="0" indent="0">
              <a:buNone/>
            </a:pPr>
            <a:endParaRPr lang="en-US" sz="1200" dirty="0">
              <a:solidFill>
                <a:srgbClr val="12193B"/>
              </a:solidFill>
            </a:endParaRPr>
          </a:p>
          <a:p>
            <a:pPr marL="0" indent="0">
              <a:buNone/>
            </a:pPr>
            <a:r>
              <a:rPr lang="en-US" sz="1200" dirty="0">
                <a:solidFill>
                  <a:srgbClr val="12193B"/>
                </a:solidFill>
              </a:rPr>
              <a:t>~35x increase in circRNA read ratio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A4E4A7-B2F5-1B44-A50F-653BFF3FA5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319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mn-lt"/>
                <a:ea typeface="+mn-ea"/>
                <a:cs typeface="+mn-cs"/>
              </a:rPr>
              <a:t>*</a:t>
            </a:r>
            <a:r>
              <a:rPr kumimoji="0" lang="en-US" sz="1200" b="0" i="0" u="none" strike="noStrike" kern="1200" cap="none" spc="0" normalizeH="0" baseline="0" noProof="0" dirty="0" err="1">
                <a:ln>
                  <a:noFill/>
                </a:ln>
                <a:solidFill>
                  <a:srgbClr val="FF0000"/>
                </a:solidFill>
                <a:effectLst/>
                <a:uLnTx/>
                <a:uFillTx/>
                <a:latin typeface="+mn-lt"/>
                <a:ea typeface="+mn-ea"/>
                <a:cs typeface="+mn-cs"/>
              </a:rPr>
              <a:t>circBase</a:t>
            </a:r>
            <a:r>
              <a:rPr kumimoji="0" lang="en-US" sz="1200" b="0" i="0" u="none" strike="noStrike" kern="1200" cap="none" spc="0" normalizeH="0" baseline="0" noProof="0" dirty="0">
                <a:ln>
                  <a:noFill/>
                </a:ln>
                <a:solidFill>
                  <a:srgbClr val="FF0000"/>
                </a:solidFill>
                <a:effectLst/>
                <a:uLnTx/>
                <a:uFillTx/>
                <a:latin typeface="+mn-lt"/>
                <a:ea typeface="+mn-ea"/>
                <a:cs typeface="+mn-cs"/>
              </a:rPr>
              <a:t> is in hg19, possible loss of entries during </a:t>
            </a:r>
            <a:r>
              <a:rPr kumimoji="0" lang="en-US" sz="1200" b="0" i="0" u="none" strike="noStrike" kern="1200" cap="none" spc="0" normalizeH="0" baseline="0" noProof="0" dirty="0" err="1">
                <a:ln>
                  <a:noFill/>
                </a:ln>
                <a:solidFill>
                  <a:srgbClr val="FF0000"/>
                </a:solidFill>
                <a:effectLst/>
                <a:uLnTx/>
                <a:uFillTx/>
                <a:latin typeface="Courier" pitchFamily="2" charset="0"/>
                <a:ea typeface="+mn-ea"/>
                <a:cs typeface="+mn-cs"/>
              </a:rPr>
              <a:t>LiftOver</a:t>
            </a:r>
            <a:endParaRPr kumimoji="0" lang="en-US" sz="1200" b="0" i="0" u="none" strike="noStrike" kern="1200" cap="none" spc="0" normalizeH="0" baseline="0" noProof="0" dirty="0">
              <a:ln>
                <a:noFill/>
              </a:ln>
              <a:solidFill>
                <a:srgbClr val="FF0000"/>
              </a:solidFill>
              <a:effectLst/>
              <a:uLnTx/>
              <a:uFillTx/>
              <a:latin typeface="Courier" pitchFamily="2"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A4E4A7-B2F5-1B44-A50F-653BFF3FA5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673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A4E4A7-B2F5-1B44-A50F-653BFF3FA5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547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address the first challenge, we took an entirely different approach to discovering functional </a:t>
            </a:r>
            <a:r>
              <a:rPr lang="en-US" sz="1200" kern="1200" dirty="0" err="1">
                <a:solidFill>
                  <a:schemeClr val="tx1"/>
                </a:solidFill>
                <a:effectLst/>
                <a:latin typeface="+mn-lt"/>
                <a:ea typeface="+mn-ea"/>
                <a:cs typeface="+mn-cs"/>
              </a:rPr>
              <a:t>lincRNAs</a:t>
            </a:r>
            <a:r>
              <a:rPr lang="en-US" sz="1200" kern="1200" dirty="0">
                <a:solidFill>
                  <a:schemeClr val="tx1"/>
                </a:solidFill>
                <a:effectLst/>
                <a:latin typeface="+mn-lt"/>
                <a:ea typeface="+mn-ea"/>
                <a:cs typeface="+mn-cs"/>
              </a:rPr>
              <a:t> on the basis of exploiting </a:t>
            </a:r>
            <a:r>
              <a:rPr lang="en-US" sz="1200" kern="1200" dirty="0" err="1">
                <a:solidFill>
                  <a:schemeClr val="tx1"/>
                </a:solidFill>
                <a:effectLst/>
                <a:latin typeface="+mn-lt"/>
                <a:ea typeface="+mn-ea"/>
                <a:cs typeface="+mn-cs"/>
              </a:rPr>
              <a:t>chro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matin</a:t>
            </a:r>
            <a:r>
              <a:rPr lang="en-US" sz="1200" kern="1200" dirty="0">
                <a:solidFill>
                  <a:schemeClr val="tx1"/>
                </a:solidFill>
                <a:effectLst/>
                <a:latin typeface="+mn-lt"/>
                <a:ea typeface="+mn-ea"/>
                <a:cs typeface="+mn-cs"/>
              </a:rPr>
              <a:t> structure. We recently developed an efficient method14 to create genome-wide chromatin-state maps, using chromatin </a:t>
            </a:r>
            <a:r>
              <a:rPr lang="en-US" sz="1200" kern="1200" dirty="0" err="1">
                <a:solidFill>
                  <a:schemeClr val="tx1"/>
                </a:solidFill>
                <a:effectLst/>
                <a:latin typeface="+mn-lt"/>
                <a:ea typeface="+mn-ea"/>
                <a:cs typeface="+mn-cs"/>
              </a:rPr>
              <a:t>immunopreci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pitation</a:t>
            </a:r>
            <a:r>
              <a:rPr lang="en-US" sz="1200" kern="1200" dirty="0">
                <a:solidFill>
                  <a:schemeClr val="tx1"/>
                </a:solidFill>
                <a:effectLst/>
                <a:latin typeface="+mn-lt"/>
                <a:ea typeface="+mn-ea"/>
                <a:cs typeface="+mn-cs"/>
              </a:rPr>
              <a:t> followed by massively parallel sequencing (</a:t>
            </a:r>
            <a:r>
              <a:rPr lang="en-US" sz="1200" kern="1200" dirty="0" err="1">
                <a:solidFill>
                  <a:schemeClr val="tx1"/>
                </a:solidFill>
                <a:effectLst/>
                <a:latin typeface="+mn-lt"/>
                <a:ea typeface="+mn-ea"/>
                <a:cs typeface="+mn-cs"/>
              </a:rPr>
              <a:t>ChIP-Seq</a:t>
            </a:r>
            <a:r>
              <a:rPr lang="en-US" sz="1200" kern="1200" dirty="0">
                <a:solidFill>
                  <a:schemeClr val="tx1"/>
                </a:solidFill>
                <a:effectLst/>
                <a:latin typeface="+mn-lt"/>
                <a:ea typeface="+mn-ea"/>
                <a:cs typeface="+mn-cs"/>
              </a:rPr>
              <a:t>). We observed that genes actively transcribed by RNA polymerase II (Pol II) are marked by trimethylation of lysine 4 of histone H3 (H3K4me3) at their promoter and trimethylation of lysine36 of histone H3 (H3K36me3) along the length of the transcribed region14. We will refer to this distinctive structure as a ‘K4–K36 domain’. We proposed that, by identifying K4–K36 structures that reside outside known protein- coding gene loci, we could systematically discover </a:t>
            </a:r>
            <a:r>
              <a:rPr lang="en-US" sz="1200" kern="1200" dirty="0" err="1">
                <a:solidFill>
                  <a:schemeClr val="tx1"/>
                </a:solidFill>
                <a:effectLst/>
                <a:latin typeface="+mn-lt"/>
                <a:ea typeface="+mn-ea"/>
                <a:cs typeface="+mn-cs"/>
              </a:rPr>
              <a:t>lincRNAs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3974584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398DE9-4AA9-4D48-9FC8-670ECD40B2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031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 Functions of lncRNA Loci in Local Gene Regulation</a:t>
            </a:r>
          </a:p>
          <a:p>
            <a:r>
              <a:rPr lang="en-US" dirty="0"/>
              <a:t>The ability of a lncRNA locus to regulate the expression of nearby genes in </a:t>
            </a:r>
            <a:r>
              <a:rPr lang="en-US" dirty="0" err="1"/>
              <a:t>cis</a:t>
            </a:r>
            <a:r>
              <a:rPr lang="en-US" dirty="0"/>
              <a:t> may be attributable to sequence-specific functions of the mature lncRNA transcript</a:t>
            </a:r>
          </a:p>
          <a:p>
            <a:r>
              <a:rPr lang="en-US" dirty="0"/>
              <a:t>(A), may require transcription or splicing of an RNA, but the lncRNA itself is not functional (B), or may be due to DNA elements within the lncRNA promoter or gene</a:t>
            </a:r>
          </a:p>
          <a:p>
            <a:r>
              <a:rPr lang="en-US" dirty="0"/>
              <a:t>body that function independently of the transcribed RNA (C). Pol II, RNA polymerase II; TF, transcription factor.</a:t>
            </a:r>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67</a:t>
            </a:fld>
            <a:endParaRPr lang="en-US"/>
          </a:p>
        </p:txBody>
      </p:sp>
    </p:spTree>
    <p:extLst>
      <p:ext uri="{BB962C8B-B14F-4D97-AF65-F5344CB8AC3E}">
        <p14:creationId xmlns:p14="http://schemas.microsoft.com/office/powerpoint/2010/main" val="2942572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Figure 2. Functions of lncRNAs in trans</a:t>
            </a:r>
          </a:p>
          <a:p>
            <a:r>
              <a:rPr lang="en-US" sz="1200" b="0" i="0" u="none" strike="noStrike" kern="1200" baseline="0" dirty="0">
                <a:solidFill>
                  <a:schemeClr val="tx1"/>
                </a:solidFill>
                <a:latin typeface="+mn-lt"/>
                <a:ea typeface="+mn-ea"/>
                <a:cs typeface="+mn-cs"/>
              </a:rPr>
              <a:t>(A) lncRNAs may regulate the expression of unlinked genes by interacting with promoters and enhancers, or other proteins bound to these sites, and influencing</a:t>
            </a:r>
          </a:p>
          <a:p>
            <a:r>
              <a:rPr lang="en-US" sz="1200" b="0" i="0" u="none" strike="noStrike" kern="1200" baseline="0" dirty="0">
                <a:solidFill>
                  <a:schemeClr val="tx1"/>
                </a:solidFill>
                <a:latin typeface="+mn-lt"/>
                <a:ea typeface="+mn-ea"/>
                <a:cs typeface="+mn-cs"/>
              </a:rPr>
              <a:t>chromatin states and RNA polymerase activity.</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68</a:t>
            </a:fld>
            <a:endParaRPr lang="en-US"/>
          </a:p>
        </p:txBody>
      </p:sp>
    </p:spTree>
    <p:extLst>
      <p:ext uri="{BB962C8B-B14F-4D97-AF65-F5344CB8AC3E}">
        <p14:creationId xmlns:p14="http://schemas.microsoft.com/office/powerpoint/2010/main" val="1513775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idx="5"/>
          </p:nvPr>
        </p:nvSpPr>
        <p:spPr/>
        <p:txBody>
          <a:bodyPr/>
          <a:lstStyle/>
          <a:p>
            <a:pPr>
              <a:defRPr/>
            </a:pPr>
            <a:fld id="{5E2AD226-8139-CC4F-8621-6640CCAE5C3D}" type="slidenum">
              <a:rPr lang="en-US"/>
              <a:pPr>
                <a:defRPr/>
              </a:pPr>
              <a:t>15</a:t>
            </a:fld>
            <a:endParaRPr lang="en-US"/>
          </a:p>
        </p:txBody>
      </p:sp>
      <p:sp>
        <p:nvSpPr>
          <p:cNvPr id="6145" name="Text Box 1"/>
          <p:cNvSpPr txBox="1">
            <a:spLocks noGrp="1" noRot="1" noChangeAspect="1" noChangeArrowheads="1"/>
          </p:cNvSpPr>
          <p:nvPr>
            <p:ph type="sldImg"/>
          </p:nvPr>
        </p:nvSpPr>
        <p:spPr>
          <a:xfrm>
            <a:off x="1143000" y="693738"/>
            <a:ext cx="4572000" cy="3429000"/>
          </a:xfrm>
          <a:solidFill>
            <a:srgbClr val="FFFFFF"/>
          </a:solidFill>
          <a:ln/>
        </p:spPr>
      </p:sp>
      <p:sp>
        <p:nvSpPr>
          <p:cNvPr id="6146" name="Text Box 2"/>
          <p:cNvSpPr txBox="1">
            <a:spLocks noGrp="1" noChangeArrowheads="1"/>
          </p:cNvSpPr>
          <p:nvPr>
            <p:ph type="body" idx="1"/>
          </p:nvPr>
        </p:nvSpPr>
        <p:spPr>
          <a:xfrm>
            <a:off x="686112" y="4342150"/>
            <a:ext cx="5485778" cy="981948"/>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123"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7" indent="-192323">
              <a:lnSpc>
                <a:spcPct val="93000"/>
              </a:lnSpc>
              <a:spcBef>
                <a:spcPct val="0"/>
              </a:spcBef>
              <a:defRPr/>
            </a:pPr>
            <a:r>
              <a:rPr lang="en-US" sz="800">
                <a:latin typeface="Arial" charset="0"/>
                <a:cs typeface="IPAMincho" charset="0"/>
              </a:rPr>
              <a:t>Translational Implications of lncRNAs. Long noncoding RNAs (lncRNAs) are emerging as both diagnostic and prognostic biomarkers that can be detected in tissue, serum, and urine. Antisense oligonucleotides (ASOs) can be used to directly target lncRNAs and are a promising therapeutic strategy in cancer.</a:t>
            </a:r>
          </a:p>
          <a:p>
            <a:pPr marL="193747" indent="-192323">
              <a:lnSpc>
                <a:spcPct val="93000"/>
              </a:lnSpc>
              <a:spcBef>
                <a:spcPct val="0"/>
              </a:spcBef>
              <a:defRPr/>
            </a:pPr>
            <a:endParaRPr lang="en-US" sz="1800">
              <a:latin typeface="Arial" charset="0"/>
              <a:cs typeface="IPAMincho" charset="0"/>
            </a:endParaRPr>
          </a:p>
          <a:p>
            <a:pPr marL="193747" indent="-192323">
              <a:lnSpc>
                <a:spcPct val="93000"/>
              </a:lnSpc>
              <a:spcBef>
                <a:spcPct val="0"/>
              </a:spcBef>
              <a:defRPr/>
            </a:pPr>
            <a:endParaRPr lang="en-US" sz="1800">
              <a:latin typeface="Arial" charset="0"/>
              <a:cs typeface="IPAMincho" charset="0"/>
            </a:endParaRPr>
          </a:p>
          <a:p>
            <a:pPr marL="193747" indent="-192323">
              <a:lnSpc>
                <a:spcPct val="93000"/>
              </a:lnSpc>
              <a:spcBef>
                <a:spcPct val="0"/>
              </a:spcBef>
              <a:defRPr/>
            </a:pPr>
            <a:endParaRPr lang="en-US" sz="800">
              <a:latin typeface="Arial" charset="0"/>
              <a:cs typeface="IPAMincho" charset="0"/>
            </a:endParaRPr>
          </a:p>
        </p:txBody>
      </p:sp>
    </p:spTree>
    <p:extLst>
      <p:ext uri="{BB962C8B-B14F-4D97-AF65-F5344CB8AC3E}">
        <p14:creationId xmlns:p14="http://schemas.microsoft.com/office/powerpoint/2010/main" val="183031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specific RNA chromogenic in situ hybridization (CISH) assay for spatial visualization of ciRS-7 expression on 16 patients + tissue microarrays (TMA) on 47 patients + laser capture microdissection (LCMD) of cancer and stromal cells from 4+4 representative patient samples and analyzed the pools of cells separately using </a:t>
            </a:r>
            <a:r>
              <a:rPr lang="en-US" altLang="zh-CN" sz="1800" kern="1200" dirty="0" err="1">
                <a:solidFill>
                  <a:schemeClr val="tx1"/>
                </a:solidFill>
                <a:effectLst/>
                <a:latin typeface="+mn-lt"/>
                <a:ea typeface="+mn-ea"/>
                <a:cs typeface="+mn-cs"/>
              </a:rPr>
              <a:t>NanoString</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nCounter</a:t>
            </a:r>
            <a:r>
              <a:rPr lang="en-US" altLang="zh-CN" sz="1800" kern="1200" dirty="0">
                <a:solidFill>
                  <a:schemeClr val="tx1"/>
                </a:solidFill>
                <a:effectLst/>
                <a:latin typeface="+mn-lt"/>
                <a:ea typeface="+mn-ea"/>
                <a:cs typeface="+mn-cs"/>
              </a:rPr>
              <a:t>. </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398DE9-4AA9-4D48-9FC8-670ECD40B2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61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8a761878bf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8a761878b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8a761878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8a761878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8a761878bf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8a761878b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laceHolder 1"/>
          <p:cNvSpPr>
            <a:spLocks noGrp="1" noRot="1" noChangeAspect="1"/>
          </p:cNvSpPr>
          <p:nvPr>
            <p:ph type="sldImg"/>
          </p:nvPr>
        </p:nvSpPr>
        <p:spPr>
          <a:xfrm>
            <a:off x="1371600" y="763588"/>
            <a:ext cx="5029200" cy="3771900"/>
          </a:xfrm>
          <a:prstGeom prst="rect">
            <a:avLst/>
          </a:prstGeom>
        </p:spPr>
      </p:sp>
      <p:sp>
        <p:nvSpPr>
          <p:cNvPr id="53" name="PlaceHolder 2"/>
          <p:cNvSpPr>
            <a:spLocks noGrp="1"/>
          </p:cNvSpPr>
          <p:nvPr>
            <p:ph type="body"/>
          </p:nvPr>
        </p:nvSpPr>
        <p:spPr>
          <a:xfrm>
            <a:off x="777960" y="4776840"/>
            <a:ext cx="6216480" cy="4525200"/>
          </a:xfrm>
          <a:prstGeom prst="rect">
            <a:avLst/>
          </a:prstGeom>
        </p:spPr>
        <p:txBody>
          <a:bodyPr lIns="0" tIns="0" rIns="0" bIns="0"/>
          <a:lstStyle/>
          <a:p>
            <a:endParaRPr lang="en-US" sz="2000" b="0" strike="noStrike" spc="-1">
              <a:latin typeface="Arial"/>
            </a:endParaRPr>
          </a:p>
          <a:p>
            <a:endParaRPr lang="en-US"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A51416"/>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04800" y="1295400"/>
            <a:ext cx="5334000" cy="1600200"/>
          </a:xfrm>
        </p:spPr>
        <p:txBody>
          <a:bodyPr anchor="ctr"/>
          <a:lstStyle>
            <a:lvl1pPr algn="ctr">
              <a:lnSpc>
                <a:spcPct val="90000"/>
              </a:lnSpc>
              <a:defRPr sz="4000">
                <a:solidFill>
                  <a:srgbClr val="FCFCFC"/>
                </a:solidFill>
                <a:latin typeface="Calibri"/>
                <a:cs typeface="Calibri"/>
              </a:defRPr>
            </a:lvl1pPr>
          </a:lstStyle>
          <a:p>
            <a:r>
              <a:rPr lang="en-US" dirty="0"/>
              <a:t>Click to edit Master title style</a:t>
            </a:r>
          </a:p>
        </p:txBody>
      </p:sp>
      <p:sp>
        <p:nvSpPr>
          <p:cNvPr id="3075" name="Rectangle 3"/>
          <p:cNvSpPr>
            <a:spLocks noGrp="1" noChangeArrowheads="1"/>
          </p:cNvSpPr>
          <p:nvPr>
            <p:ph type="subTitle" idx="1"/>
          </p:nvPr>
        </p:nvSpPr>
        <p:spPr>
          <a:xfrm>
            <a:off x="304800" y="3124200"/>
            <a:ext cx="5334000" cy="1219200"/>
          </a:xfrm>
        </p:spPr>
        <p:txBody>
          <a:bodyPr/>
          <a:lstStyle>
            <a:lvl1pPr marL="0" indent="0" algn="ctr">
              <a:buFont typeface="Times" pitchFamily="-111" charset="0"/>
              <a:buNone/>
              <a:defRPr sz="1800" b="1"/>
            </a:lvl1pPr>
          </a:lstStyle>
          <a:p>
            <a:r>
              <a:rPr lang="en-US" dirty="0"/>
              <a:t>Click to edit Master subtitle style</a:t>
            </a:r>
          </a:p>
        </p:txBody>
      </p:sp>
      <p:pic>
        <p:nvPicPr>
          <p:cNvPr id="4" name="Picture 3">
            <a:extLst>
              <a:ext uri="{FF2B5EF4-FFF2-40B4-BE49-F238E27FC236}">
                <a16:creationId xmlns:a16="http://schemas.microsoft.com/office/drawing/2014/main" id="{84DF962A-529D-4510-13EC-9CA1600EF73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696960" y="457200"/>
            <a:ext cx="2447040" cy="4519422"/>
          </a:xfrm>
          <a:prstGeom prst="rect">
            <a:avLst/>
          </a:prstGeom>
        </p:spPr>
      </p:pic>
      <p:pic>
        <p:nvPicPr>
          <p:cNvPr id="5" name="Picture 4">
            <a:extLst>
              <a:ext uri="{FF2B5EF4-FFF2-40B4-BE49-F238E27FC236}">
                <a16:creationId xmlns:a16="http://schemas.microsoft.com/office/drawing/2014/main" id="{0A0EE0C6-8BA2-5066-9B53-A01A3F02F18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39455" y="4976622"/>
            <a:ext cx="2981025" cy="1662231"/>
          </a:xfrm>
          <a:prstGeom prst="rect">
            <a:avLst/>
          </a:prstGeom>
        </p:spPr>
      </p:pic>
    </p:spTree>
    <p:extLst>
      <p:ext uri="{BB962C8B-B14F-4D97-AF65-F5344CB8AC3E}">
        <p14:creationId xmlns:p14="http://schemas.microsoft.com/office/powerpoint/2010/main" val="42528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CE3314C7-8716-C553-6661-E1A5925F7D5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18888" y="6282804"/>
            <a:ext cx="1031550" cy="575196"/>
          </a:xfrm>
          <a:prstGeom prst="rect">
            <a:avLst/>
          </a:prstGeom>
        </p:spPr>
      </p:pic>
    </p:spTree>
    <p:extLst>
      <p:ext uri="{BB962C8B-B14F-4D97-AF65-F5344CB8AC3E}">
        <p14:creationId xmlns:p14="http://schemas.microsoft.com/office/powerpoint/2010/main" val="337741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153400" cy="1066800"/>
          </a:xfrm>
        </p:spPr>
        <p:txBody>
          <a:bodyPr/>
          <a:lstStyle/>
          <a:p>
            <a:r>
              <a:rPr lang="en-US"/>
              <a:t>Click to edit Master title style</a:t>
            </a:r>
          </a:p>
        </p:txBody>
      </p:sp>
      <p:sp>
        <p:nvSpPr>
          <p:cNvPr id="3" name="Content Placeholder 2"/>
          <p:cNvSpPr>
            <a:spLocks noGrp="1"/>
          </p:cNvSpPr>
          <p:nvPr>
            <p:ph sz="half" idx="1"/>
          </p:nvPr>
        </p:nvSpPr>
        <p:spPr>
          <a:xfrm>
            <a:off x="533400" y="1676400"/>
            <a:ext cx="40005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86300" y="1676400"/>
            <a:ext cx="40005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 company name&#10;&#10;Description automatically generated">
            <a:extLst>
              <a:ext uri="{FF2B5EF4-FFF2-40B4-BE49-F238E27FC236}">
                <a16:creationId xmlns:a16="http://schemas.microsoft.com/office/drawing/2014/main" id="{43BB0E07-DD8C-23B8-F70A-628C74652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18888" y="6282804"/>
            <a:ext cx="1031550" cy="575196"/>
          </a:xfrm>
          <a:prstGeom prst="rect">
            <a:avLst/>
          </a:prstGeom>
        </p:spPr>
      </p:pic>
    </p:spTree>
    <p:extLst>
      <p:ext uri="{BB962C8B-B14F-4D97-AF65-F5344CB8AC3E}">
        <p14:creationId xmlns:p14="http://schemas.microsoft.com/office/powerpoint/2010/main" val="1969692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A51416"/>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2628900"/>
            <a:ext cx="7924800" cy="1600200"/>
          </a:xfrm>
        </p:spPr>
        <p:txBody>
          <a:bodyPr anchor="ctr"/>
          <a:lstStyle>
            <a:lvl1pPr algn="ctr">
              <a:lnSpc>
                <a:spcPct val="90000"/>
              </a:lnSpc>
              <a:defRPr sz="4000">
                <a:solidFill>
                  <a:srgbClr val="FCFCFC"/>
                </a:solidFill>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86393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Logo, company name&#10;&#10;Description automatically generated">
            <a:extLst>
              <a:ext uri="{FF2B5EF4-FFF2-40B4-BE49-F238E27FC236}">
                <a16:creationId xmlns:a16="http://schemas.microsoft.com/office/drawing/2014/main" id="{63CE590F-723C-D2C6-F70E-8A314F47170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18888" y="6282804"/>
            <a:ext cx="1031550" cy="575196"/>
          </a:xfrm>
          <a:prstGeom prst="rect">
            <a:avLst/>
          </a:prstGeom>
        </p:spPr>
      </p:pic>
    </p:spTree>
    <p:extLst>
      <p:ext uri="{BB962C8B-B14F-4D97-AF65-F5344CB8AC3E}">
        <p14:creationId xmlns:p14="http://schemas.microsoft.com/office/powerpoint/2010/main" val="3983447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3" descr="Logo, company name&#10;&#10;Description automatically generated">
            <a:extLst>
              <a:ext uri="{FF2B5EF4-FFF2-40B4-BE49-F238E27FC236}">
                <a16:creationId xmlns:a16="http://schemas.microsoft.com/office/drawing/2014/main" id="{E8300BCC-160E-B2B3-710F-5A7870C9315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18888" y="6282804"/>
            <a:ext cx="1031550" cy="575196"/>
          </a:xfrm>
          <a:prstGeom prst="rect">
            <a:avLst/>
          </a:prstGeom>
        </p:spPr>
      </p:pic>
    </p:spTree>
    <p:extLst>
      <p:ext uri="{BB962C8B-B14F-4D97-AF65-F5344CB8AC3E}">
        <p14:creationId xmlns:p14="http://schemas.microsoft.com/office/powerpoint/2010/main" val="3268252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76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676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 company name&#10;&#10;Description automatically generated">
            <a:extLst>
              <a:ext uri="{FF2B5EF4-FFF2-40B4-BE49-F238E27FC236}">
                <a16:creationId xmlns:a16="http://schemas.microsoft.com/office/drawing/2014/main" id="{16E6062C-03C2-28FB-493E-569A4E20B75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18888" y="6282804"/>
            <a:ext cx="1031550" cy="575196"/>
          </a:xfrm>
          <a:prstGeom prst="rect">
            <a:avLst/>
          </a:prstGeom>
        </p:spPr>
      </p:pic>
    </p:spTree>
    <p:extLst>
      <p:ext uri="{BB962C8B-B14F-4D97-AF65-F5344CB8AC3E}">
        <p14:creationId xmlns:p14="http://schemas.microsoft.com/office/powerpoint/2010/main" val="123556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Logo, company name&#10;&#10;Description automatically generated">
            <a:extLst>
              <a:ext uri="{FF2B5EF4-FFF2-40B4-BE49-F238E27FC236}">
                <a16:creationId xmlns:a16="http://schemas.microsoft.com/office/drawing/2014/main" id="{3392F480-300A-F40C-9EC9-82ED7A380CE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18888" y="6282804"/>
            <a:ext cx="1031550" cy="575196"/>
          </a:xfrm>
          <a:prstGeom prst="rect">
            <a:avLst/>
          </a:prstGeom>
        </p:spPr>
      </p:pic>
    </p:spTree>
    <p:extLst>
      <p:ext uri="{BB962C8B-B14F-4D97-AF65-F5344CB8AC3E}">
        <p14:creationId xmlns:p14="http://schemas.microsoft.com/office/powerpoint/2010/main" val="88002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Logo, company name&#10;&#10;Description automatically generated">
            <a:extLst>
              <a:ext uri="{FF2B5EF4-FFF2-40B4-BE49-F238E27FC236}">
                <a16:creationId xmlns:a16="http://schemas.microsoft.com/office/drawing/2014/main" id="{7B632F76-F2BA-8D08-B9B5-B6360E02DAD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18888" y="6282804"/>
            <a:ext cx="1031550" cy="575196"/>
          </a:xfrm>
          <a:prstGeom prst="rect">
            <a:avLst/>
          </a:prstGeom>
        </p:spPr>
      </p:pic>
    </p:spTree>
    <p:extLst>
      <p:ext uri="{BB962C8B-B14F-4D97-AF65-F5344CB8AC3E}">
        <p14:creationId xmlns:p14="http://schemas.microsoft.com/office/powerpoint/2010/main" val="2609637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9CA09E72-E612-F0C2-EDFD-38FAA29AC94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1000" y="6282804"/>
            <a:ext cx="1031550" cy="575196"/>
          </a:xfrm>
          <a:prstGeom prst="rect">
            <a:avLst/>
          </a:prstGeom>
        </p:spPr>
      </p:pic>
    </p:spTree>
    <p:extLst>
      <p:ext uri="{BB962C8B-B14F-4D97-AF65-F5344CB8AC3E}">
        <p14:creationId xmlns:p14="http://schemas.microsoft.com/office/powerpoint/2010/main" val="2220624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F5375CD0-3868-43A4-8835-D6ED26C8DDB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18888" y="6282804"/>
            <a:ext cx="1031550" cy="575196"/>
          </a:xfrm>
          <a:prstGeom prst="rect">
            <a:avLst/>
          </a:prstGeom>
        </p:spPr>
      </p:pic>
    </p:spTree>
    <p:extLst>
      <p:ext uri="{BB962C8B-B14F-4D97-AF65-F5344CB8AC3E}">
        <p14:creationId xmlns:p14="http://schemas.microsoft.com/office/powerpoint/2010/main" val="3599236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9154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52400" y="838200"/>
            <a:ext cx="8915400" cy="533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descr="Logo, company name&#10;&#10;Description automatically generated">
            <a:extLst>
              <a:ext uri="{FF2B5EF4-FFF2-40B4-BE49-F238E27FC236}">
                <a16:creationId xmlns:a16="http://schemas.microsoft.com/office/drawing/2014/main" id="{2FD7B39F-0BEC-AADE-C784-DB58BE9171D5}"/>
              </a:ext>
            </a:extLst>
          </p:cNvPr>
          <p:cNvPicPr>
            <a:picLocks noChangeAspect="1"/>
          </p:cNvPicPr>
          <p:nvPr userDrawn="1"/>
        </p:nvPicPr>
        <p:blipFill>
          <a:blip r:embed="rId14" cstate="hqprint">
            <a:extLst>
              <a:ext uri="{28A0092B-C50C-407E-A947-70E740481C1C}">
                <a14:useLocalDpi xmlns:a14="http://schemas.microsoft.com/office/drawing/2010/main"/>
              </a:ext>
            </a:extLst>
          </a:blip>
          <a:stretch>
            <a:fillRect/>
          </a:stretch>
        </p:blipFill>
        <p:spPr>
          <a:xfrm>
            <a:off x="8018888" y="6282804"/>
            <a:ext cx="1031550" cy="575196"/>
          </a:xfrm>
          <a:prstGeom prst="rect">
            <a:avLst/>
          </a:prstGeom>
        </p:spPr>
      </p:pic>
    </p:spTree>
  </p:cSld>
  <p:clrMap bg1="lt1" tx1="dk1" bg2="lt2" tx2="dk2" accent1="accent1" accent2="accent2" accent3="accent3" accent4="accent4" accent5="accent5" accent6="accent6" hlink="hlink" folHlink="folHlink"/>
  <p:sldLayoutIdLst>
    <p:sldLayoutId id="2147483783" r:id="rId1"/>
    <p:sldLayoutId id="2147483784"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rtl="0" eaLnBrk="0" fontAlgn="base" hangingPunct="0">
        <a:spcBef>
          <a:spcPct val="0"/>
        </a:spcBef>
        <a:spcAft>
          <a:spcPct val="0"/>
        </a:spcAft>
        <a:defRPr sz="3200" b="1">
          <a:solidFill>
            <a:schemeClr val="accent1"/>
          </a:solidFill>
          <a:latin typeface="Calibri"/>
          <a:ea typeface="+mj-ea"/>
          <a:cs typeface="Calibri"/>
        </a:defRPr>
      </a:lvl1pPr>
      <a:lvl2pPr algn="l" rtl="0" eaLnBrk="0" fontAlgn="base" hangingPunct="0">
        <a:spcBef>
          <a:spcPct val="0"/>
        </a:spcBef>
        <a:spcAft>
          <a:spcPct val="0"/>
        </a:spcAft>
        <a:defRPr sz="3200">
          <a:solidFill>
            <a:schemeClr val="accent1"/>
          </a:solidFill>
          <a:latin typeface="Georgia" pitchFamily="-111" charset="0"/>
          <a:ea typeface="Osaka" pitchFamily="-111" charset="-128"/>
          <a:cs typeface="Osaka" pitchFamily="-111" charset="-128"/>
        </a:defRPr>
      </a:lvl2pPr>
      <a:lvl3pPr algn="l" rtl="0" eaLnBrk="0" fontAlgn="base" hangingPunct="0">
        <a:spcBef>
          <a:spcPct val="0"/>
        </a:spcBef>
        <a:spcAft>
          <a:spcPct val="0"/>
        </a:spcAft>
        <a:defRPr sz="3200">
          <a:solidFill>
            <a:schemeClr val="accent1"/>
          </a:solidFill>
          <a:latin typeface="Georgia" pitchFamily="-111" charset="0"/>
          <a:ea typeface="Osaka" pitchFamily="-111" charset="-128"/>
          <a:cs typeface="Osaka" pitchFamily="-111" charset="-128"/>
        </a:defRPr>
      </a:lvl3pPr>
      <a:lvl4pPr algn="l" rtl="0" eaLnBrk="0" fontAlgn="base" hangingPunct="0">
        <a:spcBef>
          <a:spcPct val="0"/>
        </a:spcBef>
        <a:spcAft>
          <a:spcPct val="0"/>
        </a:spcAft>
        <a:defRPr sz="3200">
          <a:solidFill>
            <a:schemeClr val="accent1"/>
          </a:solidFill>
          <a:latin typeface="Georgia" pitchFamily="-111" charset="0"/>
          <a:ea typeface="Osaka" pitchFamily="-111" charset="-128"/>
          <a:cs typeface="Osaka" pitchFamily="-111" charset="-128"/>
        </a:defRPr>
      </a:lvl4pPr>
      <a:lvl5pPr algn="l" rtl="0" eaLnBrk="0" fontAlgn="base" hangingPunct="0">
        <a:spcBef>
          <a:spcPct val="0"/>
        </a:spcBef>
        <a:spcAft>
          <a:spcPct val="0"/>
        </a:spcAft>
        <a:defRPr sz="3200">
          <a:solidFill>
            <a:schemeClr val="accent1"/>
          </a:solidFill>
          <a:latin typeface="Georgia" pitchFamily="-111" charset="0"/>
          <a:ea typeface="Osaka" pitchFamily="-111" charset="-128"/>
          <a:cs typeface="Osaka" pitchFamily="-111" charset="-128"/>
        </a:defRPr>
      </a:lvl5pPr>
      <a:lvl6pPr marL="457200" algn="l" rtl="0" fontAlgn="base">
        <a:spcBef>
          <a:spcPct val="0"/>
        </a:spcBef>
        <a:spcAft>
          <a:spcPct val="0"/>
        </a:spcAft>
        <a:defRPr sz="3200">
          <a:solidFill>
            <a:schemeClr val="accent1"/>
          </a:solidFill>
          <a:latin typeface="Georgia" pitchFamily="-111" charset="0"/>
          <a:ea typeface="Osaka" pitchFamily="-111" charset="-128"/>
          <a:cs typeface="Osaka" pitchFamily="-111" charset="-128"/>
        </a:defRPr>
      </a:lvl6pPr>
      <a:lvl7pPr marL="914400" algn="l" rtl="0" fontAlgn="base">
        <a:spcBef>
          <a:spcPct val="0"/>
        </a:spcBef>
        <a:spcAft>
          <a:spcPct val="0"/>
        </a:spcAft>
        <a:defRPr sz="3200">
          <a:solidFill>
            <a:schemeClr val="accent1"/>
          </a:solidFill>
          <a:latin typeface="Georgia" pitchFamily="-111" charset="0"/>
          <a:ea typeface="Osaka" pitchFamily="-111" charset="-128"/>
          <a:cs typeface="Osaka" pitchFamily="-111" charset="-128"/>
        </a:defRPr>
      </a:lvl7pPr>
      <a:lvl8pPr marL="1371600" algn="l" rtl="0" fontAlgn="base">
        <a:spcBef>
          <a:spcPct val="0"/>
        </a:spcBef>
        <a:spcAft>
          <a:spcPct val="0"/>
        </a:spcAft>
        <a:defRPr sz="3200">
          <a:solidFill>
            <a:schemeClr val="accent1"/>
          </a:solidFill>
          <a:latin typeface="Georgia" pitchFamily="-111" charset="0"/>
          <a:ea typeface="Osaka" pitchFamily="-111" charset="-128"/>
          <a:cs typeface="Osaka" pitchFamily="-111" charset="-128"/>
        </a:defRPr>
      </a:lvl8pPr>
      <a:lvl9pPr marL="1828800" algn="l" rtl="0" fontAlgn="base">
        <a:spcBef>
          <a:spcPct val="0"/>
        </a:spcBef>
        <a:spcAft>
          <a:spcPct val="0"/>
        </a:spcAft>
        <a:defRPr sz="3200">
          <a:solidFill>
            <a:schemeClr val="accent1"/>
          </a:solidFill>
          <a:latin typeface="Georgia" pitchFamily="-111" charset="0"/>
          <a:ea typeface="Osaka" pitchFamily="-111" charset="-128"/>
          <a:cs typeface="Osaka" pitchFamily="-111" charset="-128"/>
        </a:defRPr>
      </a:lvl9pPr>
    </p:titleStyle>
    <p:bodyStyle>
      <a:lvl1pPr marL="342900" indent="-342900" algn="l" rtl="0" eaLnBrk="0" fontAlgn="base" hangingPunct="0">
        <a:spcBef>
          <a:spcPct val="20000"/>
        </a:spcBef>
        <a:spcAft>
          <a:spcPct val="0"/>
        </a:spcAft>
        <a:buFont typeface="Times" charset="0"/>
        <a:buChar char="•"/>
        <a:defRPr sz="2400">
          <a:solidFill>
            <a:srgbClr val="131313"/>
          </a:solidFill>
          <a:latin typeface="Calibri"/>
          <a:ea typeface="+mn-ea"/>
          <a:cs typeface="Calibri"/>
        </a:defRPr>
      </a:lvl1pPr>
      <a:lvl2pPr marL="742950" indent="-28575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2pPr>
      <a:lvl3pPr marL="11430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3pPr>
      <a:lvl4pPr marL="16002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4pPr>
      <a:lvl5pPr marL="20574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5pPr>
      <a:lvl6pPr marL="25146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6pPr>
      <a:lvl7pPr marL="29718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7pPr>
      <a:lvl8pPr marL="34290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8pPr>
      <a:lvl9pPr marL="38862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6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6.emf"/><Relationship Id="rId4" Type="http://schemas.openxmlformats.org/officeDocument/2006/relationships/image" Target="../media/image85.svg"/></Relationships>
</file>

<file path=ppt/slides/_rels/slide6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99.png"/><Relationship Id="rId3" Type="http://schemas.openxmlformats.org/officeDocument/2006/relationships/image" Target="../media/image89.tiff"/><Relationship Id="rId7" Type="http://schemas.openxmlformats.org/officeDocument/2006/relationships/image" Target="../media/image93.jpeg"/><Relationship Id="rId12"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92.tiff"/><Relationship Id="rId11" Type="http://schemas.openxmlformats.org/officeDocument/2006/relationships/image" Target="../media/image97.jpeg"/><Relationship Id="rId5" Type="http://schemas.openxmlformats.org/officeDocument/2006/relationships/image" Target="../media/image91.tiff"/><Relationship Id="rId15" Type="http://schemas.openxmlformats.org/officeDocument/2006/relationships/image" Target="../media/image101.jpeg"/><Relationship Id="rId10" Type="http://schemas.openxmlformats.org/officeDocument/2006/relationships/image" Target="../media/image96.png"/><Relationship Id="rId4" Type="http://schemas.openxmlformats.org/officeDocument/2006/relationships/image" Target="../media/image90.tiff"/><Relationship Id="rId9" Type="http://schemas.openxmlformats.org/officeDocument/2006/relationships/image" Target="../media/image95.jpeg"/><Relationship Id="rId14" Type="http://schemas.openxmlformats.org/officeDocument/2006/relationships/image" Target="../media/image10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A6BC-31D4-046C-3A0D-2DD1F5A73D0C}"/>
              </a:ext>
            </a:extLst>
          </p:cNvPr>
          <p:cNvSpPr>
            <a:spLocks noGrp="1"/>
          </p:cNvSpPr>
          <p:nvPr>
            <p:ph type="ctrTitle"/>
          </p:nvPr>
        </p:nvSpPr>
        <p:spPr>
          <a:xfrm>
            <a:off x="762000" y="342900"/>
            <a:ext cx="5334000" cy="1600200"/>
          </a:xfrm>
        </p:spPr>
        <p:txBody>
          <a:bodyPr/>
          <a:lstStyle/>
          <a:p>
            <a:r>
              <a:rPr lang="en-US" dirty="0"/>
              <a:t>Noncoding RNAs</a:t>
            </a:r>
          </a:p>
        </p:txBody>
      </p:sp>
      <p:sp>
        <p:nvSpPr>
          <p:cNvPr id="3" name="Subtitle 2">
            <a:extLst>
              <a:ext uri="{FF2B5EF4-FFF2-40B4-BE49-F238E27FC236}">
                <a16:creationId xmlns:a16="http://schemas.microsoft.com/office/drawing/2014/main" id="{2EEC089E-E39C-18EB-E3BC-CB6ED4126DCA}"/>
              </a:ext>
            </a:extLst>
          </p:cNvPr>
          <p:cNvSpPr>
            <a:spLocks noGrp="1"/>
          </p:cNvSpPr>
          <p:nvPr>
            <p:ph type="subTitle" idx="1"/>
          </p:nvPr>
        </p:nvSpPr>
        <p:spPr>
          <a:xfrm>
            <a:off x="0" y="2514600"/>
            <a:ext cx="6705600" cy="1219200"/>
          </a:xfrm>
        </p:spPr>
        <p:txBody>
          <a:bodyPr/>
          <a:lstStyle/>
          <a:p>
            <a:r>
              <a:rPr lang="en-US" sz="2400" dirty="0">
                <a:solidFill>
                  <a:schemeClr val="bg1">
                    <a:lumMod val="20000"/>
                    <a:lumOff val="80000"/>
                  </a:schemeClr>
                </a:solidFill>
              </a:rPr>
              <a:t>Christopher Maher</a:t>
            </a:r>
          </a:p>
          <a:p>
            <a:r>
              <a:rPr lang="en-US" dirty="0">
                <a:solidFill>
                  <a:schemeClr val="bg1">
                    <a:lumMod val="20000"/>
                    <a:lumOff val="80000"/>
                  </a:schemeClr>
                </a:solidFill>
              </a:rPr>
              <a:t>Associate Professor, Internal Medicine and Biomedical Engineering</a:t>
            </a:r>
          </a:p>
          <a:p>
            <a:r>
              <a:rPr lang="en-US" dirty="0">
                <a:solidFill>
                  <a:schemeClr val="bg1">
                    <a:lumMod val="20000"/>
                    <a:lumOff val="80000"/>
                  </a:schemeClr>
                </a:solidFill>
              </a:rPr>
              <a:t>Washington University School of Medicine</a:t>
            </a:r>
          </a:p>
        </p:txBody>
      </p:sp>
      <p:sp>
        <p:nvSpPr>
          <p:cNvPr id="6" name="Subtitle 2">
            <a:extLst>
              <a:ext uri="{FF2B5EF4-FFF2-40B4-BE49-F238E27FC236}">
                <a16:creationId xmlns:a16="http://schemas.microsoft.com/office/drawing/2014/main" id="{C73DB448-5859-3321-BD5F-AD207C493066}"/>
              </a:ext>
            </a:extLst>
          </p:cNvPr>
          <p:cNvSpPr txBox="1">
            <a:spLocks/>
          </p:cNvSpPr>
          <p:nvPr/>
        </p:nvSpPr>
        <p:spPr bwMode="auto">
          <a:xfrm>
            <a:off x="1104900" y="4953000"/>
            <a:ext cx="44958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Times" pitchFamily="-111" charset="0"/>
              <a:buNone/>
              <a:defRPr sz="1800" b="1">
                <a:solidFill>
                  <a:srgbClr val="131313"/>
                </a:solidFill>
                <a:latin typeface="Calibri"/>
                <a:ea typeface="+mn-ea"/>
                <a:cs typeface="Calibri"/>
              </a:defRPr>
            </a:lvl1pPr>
            <a:lvl2pPr marL="742950" indent="-28575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2pPr>
            <a:lvl3pPr marL="11430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3pPr>
            <a:lvl4pPr marL="16002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4pPr>
            <a:lvl5pPr marL="20574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5pPr>
            <a:lvl6pPr marL="25146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6pPr>
            <a:lvl7pPr marL="29718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7pPr>
            <a:lvl8pPr marL="34290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8pPr>
            <a:lvl9pPr marL="38862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9pPr>
          </a:lstStyle>
          <a:p>
            <a:r>
              <a:rPr lang="en-US" sz="1600" kern="0" dirty="0">
                <a:solidFill>
                  <a:schemeClr val="bg1">
                    <a:lumMod val="20000"/>
                    <a:lumOff val="80000"/>
                  </a:schemeClr>
                </a:solidFill>
              </a:rPr>
              <a:t>November 10</a:t>
            </a:r>
            <a:r>
              <a:rPr lang="en-US" sz="1600" kern="0" baseline="30000" dirty="0">
                <a:solidFill>
                  <a:schemeClr val="bg1">
                    <a:lumMod val="20000"/>
                    <a:lumOff val="80000"/>
                  </a:schemeClr>
                </a:solidFill>
              </a:rPr>
              <a:t>th</a:t>
            </a:r>
            <a:r>
              <a:rPr lang="en-US" sz="1600" kern="0" dirty="0">
                <a:solidFill>
                  <a:schemeClr val="bg1">
                    <a:lumMod val="20000"/>
                    <a:lumOff val="80000"/>
                  </a:schemeClr>
                </a:solidFill>
              </a:rPr>
              <a:t>, 2022</a:t>
            </a:r>
          </a:p>
          <a:p>
            <a:r>
              <a:rPr lang="en-US" sz="1600" kern="0" dirty="0">
                <a:solidFill>
                  <a:schemeClr val="bg1">
                    <a:lumMod val="20000"/>
                    <a:lumOff val="80000"/>
                  </a:schemeClr>
                </a:solidFill>
              </a:rPr>
              <a:t>CSHL Advanced Sequencing Technologies &amp; Bioinformatics Analysis Course</a:t>
            </a:r>
            <a:endParaRPr lang="en-US" sz="1200" kern="0" dirty="0">
              <a:solidFill>
                <a:schemeClr val="bg1">
                  <a:lumMod val="20000"/>
                  <a:lumOff val="80000"/>
                </a:schemeClr>
              </a:solidFill>
            </a:endParaRPr>
          </a:p>
        </p:txBody>
      </p:sp>
    </p:spTree>
    <p:extLst>
      <p:ext uri="{BB962C8B-B14F-4D97-AF65-F5344CB8AC3E}">
        <p14:creationId xmlns:p14="http://schemas.microsoft.com/office/powerpoint/2010/main" val="28814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Positional classification of lncRNAs</a:t>
            </a:r>
          </a:p>
        </p:txBody>
      </p:sp>
      <p:grpSp>
        <p:nvGrpSpPr>
          <p:cNvPr id="6" name="Group 5"/>
          <p:cNvGrpSpPr/>
          <p:nvPr/>
        </p:nvGrpSpPr>
        <p:grpSpPr>
          <a:xfrm>
            <a:off x="372533" y="1862664"/>
            <a:ext cx="8270120" cy="2607735"/>
            <a:chOff x="372533" y="1066798"/>
            <a:chExt cx="8270120" cy="2607735"/>
          </a:xfrm>
        </p:grpSpPr>
        <p:pic>
          <p:nvPicPr>
            <p:cNvPr id="4" name="Picture 3" descr="Gene_Characterization.jpg"/>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24660" y="1066798"/>
              <a:ext cx="8117993" cy="2607735"/>
            </a:xfrm>
            <a:prstGeom prst="rect">
              <a:avLst/>
            </a:prstGeom>
          </p:spPr>
        </p:pic>
        <p:sp>
          <p:nvSpPr>
            <p:cNvPr id="5" name="Rectangle 4"/>
            <p:cNvSpPr/>
            <p:nvPr/>
          </p:nvSpPr>
          <p:spPr>
            <a:xfrm>
              <a:off x="372533" y="1066798"/>
              <a:ext cx="2929467" cy="474135"/>
            </a:xfrm>
            <a:prstGeom prst="rect">
              <a:avLst/>
            </a:prstGeom>
            <a:solidFill>
              <a:srgbClr val="FFF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5752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solidFill>
        </p:spPr>
        <p:txBody>
          <a:bodyPr/>
          <a:lstStyle/>
          <a:p>
            <a:r>
              <a:rPr lang="en-US" dirty="0"/>
              <a:t>Integrative methods for discovering lncRNAs</a:t>
            </a:r>
          </a:p>
        </p:txBody>
      </p:sp>
      <p:pic>
        <p:nvPicPr>
          <p:cNvPr id="3" name="Picture 2" descr="Discovery_lncRNA.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28700"/>
            <a:ext cx="9144000" cy="5085125"/>
          </a:xfrm>
          <a:prstGeom prst="rect">
            <a:avLst/>
          </a:prstGeom>
        </p:spPr>
      </p:pic>
    </p:spTree>
    <p:extLst>
      <p:ext uri="{BB962C8B-B14F-4D97-AF65-F5344CB8AC3E}">
        <p14:creationId xmlns:p14="http://schemas.microsoft.com/office/powerpoint/2010/main" val="888525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27736"/>
            <a:ext cx="8636001" cy="571056"/>
          </a:xfrm>
        </p:spPr>
        <p:txBody>
          <a:bodyPr>
            <a:normAutofit fontScale="90000"/>
          </a:bodyPr>
          <a:lstStyle/>
          <a:p>
            <a:r>
              <a:rPr lang="en-US" dirty="0"/>
              <a:t>RNA-</a:t>
            </a:r>
            <a:r>
              <a:rPr lang="en-US" dirty="0" err="1"/>
              <a:t>Seq</a:t>
            </a:r>
            <a:r>
              <a:rPr lang="en-US" dirty="0"/>
              <a:t> focused strategies for lncRNA discovery</a:t>
            </a:r>
          </a:p>
        </p:txBody>
      </p:sp>
      <p:sp>
        <p:nvSpPr>
          <p:cNvPr id="4" name="TextBox 1"/>
          <p:cNvSpPr txBox="1">
            <a:spLocks noChangeArrowheads="1"/>
          </p:cNvSpPr>
          <p:nvPr/>
        </p:nvSpPr>
        <p:spPr bwMode="auto">
          <a:xfrm>
            <a:off x="5638800" y="5862935"/>
            <a:ext cx="3581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Verdana" charset="0"/>
                <a:ea typeface="ＭＳ Ｐゴシック" charset="0"/>
                <a:cs typeface="ＭＳ Ｐゴシック" charset="0"/>
              </a:defRPr>
            </a:lvl1pPr>
            <a:lvl2pPr marL="742950" indent="-285750">
              <a:defRPr sz="2400" baseline="-25000">
                <a:solidFill>
                  <a:schemeClr val="tx1"/>
                </a:solidFill>
                <a:latin typeface="Verdana" charset="0"/>
                <a:ea typeface="ＭＳ Ｐゴシック" charset="0"/>
              </a:defRPr>
            </a:lvl2pPr>
            <a:lvl3pPr marL="1143000" indent="-228600">
              <a:defRPr sz="2400" baseline="-25000">
                <a:solidFill>
                  <a:schemeClr val="tx1"/>
                </a:solidFill>
                <a:latin typeface="Verdana" charset="0"/>
                <a:ea typeface="ＭＳ Ｐゴシック" charset="0"/>
              </a:defRPr>
            </a:lvl3pPr>
            <a:lvl4pPr marL="1600200" indent="-228600">
              <a:defRPr sz="2400" baseline="-25000">
                <a:solidFill>
                  <a:schemeClr val="tx1"/>
                </a:solidFill>
                <a:latin typeface="Verdana" charset="0"/>
                <a:ea typeface="ＭＳ Ｐゴシック" charset="0"/>
              </a:defRPr>
            </a:lvl4pPr>
            <a:lvl5pPr marL="2057400" indent="-228600">
              <a:defRPr sz="2400" baseline="-25000">
                <a:solidFill>
                  <a:schemeClr val="tx1"/>
                </a:solidFill>
                <a:latin typeface="Verdana"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Verdana"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Verdana"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Verdana"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Verdana" charset="0"/>
                <a:ea typeface="ＭＳ Ｐゴシック" charset="0"/>
              </a:defRPr>
            </a:lvl9pPr>
          </a:lstStyle>
          <a:p>
            <a:pPr algn="r"/>
            <a:r>
              <a:rPr lang="en-US" sz="1200" b="1" baseline="0" dirty="0">
                <a:latin typeface="Arial" charset="0"/>
                <a:cs typeface="Arial" charset="0"/>
              </a:rPr>
              <a:t>(Cell -- </a:t>
            </a:r>
            <a:r>
              <a:rPr lang="en-US" sz="1200" b="1" baseline="0" dirty="0" err="1">
                <a:latin typeface="Arial" charset="0"/>
                <a:cs typeface="Arial" charset="0"/>
              </a:rPr>
              <a:t>Bartel</a:t>
            </a:r>
            <a:r>
              <a:rPr lang="en-US" sz="1200" b="1" baseline="0" dirty="0">
                <a:latin typeface="Arial" charset="0"/>
                <a:cs typeface="Arial" charset="0"/>
              </a:rPr>
              <a:t> et al., 2013)</a:t>
            </a:r>
          </a:p>
          <a:p>
            <a:pPr algn="r"/>
            <a:r>
              <a:rPr lang="en-US" sz="1200" b="1" baseline="0" dirty="0">
                <a:latin typeface="Arial" charset="0"/>
                <a:cs typeface="Arial" charset="0"/>
              </a:rPr>
              <a:t>(</a:t>
            </a:r>
            <a:r>
              <a:rPr lang="en-US" sz="1200" b="1" baseline="0" dirty="0" err="1">
                <a:latin typeface="Arial" charset="0"/>
                <a:cs typeface="Arial" charset="0"/>
              </a:rPr>
              <a:t>Uszczynska-Ratajczak</a:t>
            </a:r>
            <a:r>
              <a:rPr lang="en-US" sz="1200" b="1" baseline="0" dirty="0">
                <a:latin typeface="Arial" charset="0"/>
                <a:cs typeface="Arial" charset="0"/>
              </a:rPr>
              <a:t> et a., 2018)</a:t>
            </a:r>
          </a:p>
        </p:txBody>
      </p:sp>
      <p:pic>
        <p:nvPicPr>
          <p:cNvPr id="5" name="Picture 4" descr="LncRNA_Annotatio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0" y="816132"/>
            <a:ext cx="6553200" cy="4929463"/>
          </a:xfrm>
          <a:prstGeom prst="rect">
            <a:avLst/>
          </a:prstGeom>
        </p:spPr>
      </p:pic>
    </p:spTree>
    <p:extLst>
      <p:ext uri="{BB962C8B-B14F-4D97-AF65-F5344CB8AC3E}">
        <p14:creationId xmlns:p14="http://schemas.microsoft.com/office/powerpoint/2010/main" val="3671389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44669"/>
            <a:ext cx="8636001" cy="571056"/>
          </a:xfrm>
        </p:spPr>
        <p:txBody>
          <a:bodyPr/>
          <a:lstStyle/>
          <a:p>
            <a:r>
              <a:rPr lang="en-US" dirty="0"/>
              <a:t>How many lncRNAs have been annotated</a:t>
            </a:r>
          </a:p>
        </p:txBody>
      </p:sp>
      <p:pic>
        <p:nvPicPr>
          <p:cNvPr id="4" name="Picture 3" descr="Annotated_LncRNA_By_Database.tiff"/>
          <p:cNvPicPr>
            <a:picLocks noChangeAspect="1"/>
          </p:cNvPicPr>
          <p:nvPr/>
        </p:nvPicPr>
        <p:blipFill rotWithShape="1">
          <a:blip r:embed="rId2" cstate="hqprint">
            <a:extLst>
              <a:ext uri="{28A0092B-C50C-407E-A947-70E740481C1C}">
                <a14:useLocalDpi xmlns:a14="http://schemas.microsoft.com/office/drawing/2010/main"/>
              </a:ext>
            </a:extLst>
          </a:blip>
          <a:srcRect b="15872"/>
          <a:stretch/>
        </p:blipFill>
        <p:spPr>
          <a:xfrm>
            <a:off x="91321" y="1128329"/>
            <a:ext cx="6726710" cy="4601342"/>
          </a:xfrm>
          <a:prstGeom prst="rect">
            <a:avLst/>
          </a:prstGeom>
        </p:spPr>
      </p:pic>
      <p:sp>
        <p:nvSpPr>
          <p:cNvPr id="5" name="TextBox 1"/>
          <p:cNvSpPr txBox="1">
            <a:spLocks noChangeArrowheads="1"/>
          </p:cNvSpPr>
          <p:nvPr/>
        </p:nvSpPr>
        <p:spPr bwMode="auto">
          <a:xfrm>
            <a:off x="5562600" y="6008024"/>
            <a:ext cx="35814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Verdana" charset="0"/>
                <a:ea typeface="ＭＳ Ｐゴシック" charset="0"/>
                <a:cs typeface="ＭＳ Ｐゴシック" charset="0"/>
              </a:defRPr>
            </a:lvl1pPr>
            <a:lvl2pPr marL="742950" indent="-285750">
              <a:defRPr sz="2400" baseline="-25000">
                <a:solidFill>
                  <a:schemeClr val="tx1"/>
                </a:solidFill>
                <a:latin typeface="Verdana" charset="0"/>
                <a:ea typeface="ＭＳ Ｐゴシック" charset="0"/>
              </a:defRPr>
            </a:lvl2pPr>
            <a:lvl3pPr marL="1143000" indent="-228600">
              <a:defRPr sz="2400" baseline="-25000">
                <a:solidFill>
                  <a:schemeClr val="tx1"/>
                </a:solidFill>
                <a:latin typeface="Verdana" charset="0"/>
                <a:ea typeface="ＭＳ Ｐゴシック" charset="0"/>
              </a:defRPr>
            </a:lvl3pPr>
            <a:lvl4pPr marL="1600200" indent="-228600">
              <a:defRPr sz="2400" baseline="-25000">
                <a:solidFill>
                  <a:schemeClr val="tx1"/>
                </a:solidFill>
                <a:latin typeface="Verdana" charset="0"/>
                <a:ea typeface="ＭＳ Ｐゴシック" charset="0"/>
              </a:defRPr>
            </a:lvl4pPr>
            <a:lvl5pPr marL="2057400" indent="-228600">
              <a:defRPr sz="2400" baseline="-25000">
                <a:solidFill>
                  <a:schemeClr val="tx1"/>
                </a:solidFill>
                <a:latin typeface="Verdana"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Verdana"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Verdana"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Verdana"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Verdana" charset="0"/>
                <a:ea typeface="ＭＳ Ｐゴシック" charset="0"/>
              </a:defRPr>
            </a:lvl9pPr>
          </a:lstStyle>
          <a:p>
            <a:pPr algn="r"/>
            <a:r>
              <a:rPr lang="en-US" sz="1200" b="1" baseline="0" dirty="0">
                <a:latin typeface="Arial" charset="0"/>
                <a:cs typeface="Arial" charset="0"/>
              </a:rPr>
              <a:t>(</a:t>
            </a:r>
            <a:r>
              <a:rPr lang="en-US" sz="1200" b="1" baseline="0" dirty="0" err="1">
                <a:latin typeface="Arial" charset="0"/>
                <a:cs typeface="Arial" charset="0"/>
              </a:rPr>
              <a:t>Uszczynska-Ratajczak</a:t>
            </a:r>
            <a:r>
              <a:rPr lang="en-US" sz="1200" b="1" baseline="0" dirty="0">
                <a:latin typeface="Arial" charset="0"/>
                <a:cs typeface="Arial" charset="0"/>
              </a:rPr>
              <a:t> et al., 2018)</a:t>
            </a:r>
          </a:p>
        </p:txBody>
      </p:sp>
      <p:sp>
        <p:nvSpPr>
          <p:cNvPr id="6" name="TextBox 5"/>
          <p:cNvSpPr txBox="1"/>
          <p:nvPr/>
        </p:nvSpPr>
        <p:spPr>
          <a:xfrm>
            <a:off x="6818031" y="1540933"/>
            <a:ext cx="2342905" cy="4031873"/>
          </a:xfrm>
          <a:prstGeom prst="rect">
            <a:avLst/>
          </a:prstGeom>
          <a:noFill/>
        </p:spPr>
        <p:txBody>
          <a:bodyPr wrap="square" rtlCol="0">
            <a:spAutoFit/>
          </a:bodyPr>
          <a:lstStyle/>
          <a:p>
            <a:r>
              <a:rPr lang="en-US" sz="1600" b="1" u="sng" dirty="0">
                <a:latin typeface="Arial" panose="020B0604020202020204" pitchFamily="34" charset="0"/>
                <a:cs typeface="Arial" panose="020B0604020202020204" pitchFamily="34" charset="0"/>
              </a:rPr>
              <a:t>Comprehensiveness</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The fraction of all gene</a:t>
            </a:r>
          </a:p>
          <a:p>
            <a:r>
              <a:rPr lang="en-US" sz="1600" dirty="0">
                <a:latin typeface="Arial" panose="020B0604020202020204" pitchFamily="34" charset="0"/>
                <a:cs typeface="Arial" panose="020B0604020202020204" pitchFamily="34" charset="0"/>
              </a:rPr>
              <a:t>loci that are included;  </a:t>
            </a:r>
          </a:p>
          <a:p>
            <a:endParaRPr lang="en-US" sz="1600" b="1" u="sng" dirty="0">
              <a:latin typeface="Arial" panose="020B0604020202020204" pitchFamily="34" charset="0"/>
              <a:cs typeface="Arial" panose="020B0604020202020204" pitchFamily="34" charset="0"/>
            </a:endParaRPr>
          </a:p>
          <a:p>
            <a:r>
              <a:rPr lang="en-US" sz="1600" b="1" u="sng" dirty="0">
                <a:latin typeface="Arial" panose="020B0604020202020204" pitchFamily="34" charset="0"/>
                <a:cs typeface="Arial" panose="020B0604020202020204" pitchFamily="34" charset="0"/>
              </a:rPr>
              <a:t>Exhaustiveness</a:t>
            </a:r>
          </a:p>
          <a:p>
            <a:r>
              <a:rPr lang="en-US" sz="1600" dirty="0">
                <a:latin typeface="Arial" panose="020B0604020202020204" pitchFamily="34" charset="0"/>
                <a:cs typeface="Arial" panose="020B0604020202020204" pitchFamily="34" charset="0"/>
              </a:rPr>
              <a:t>The fraction of all transcripts from each locus that are known; </a:t>
            </a:r>
          </a:p>
          <a:p>
            <a:endParaRPr lang="en-US" sz="1600" dirty="0">
              <a:latin typeface="Arial" panose="020B0604020202020204" pitchFamily="34" charset="0"/>
              <a:cs typeface="Arial" panose="020B0604020202020204" pitchFamily="34" charset="0"/>
            </a:endParaRPr>
          </a:p>
          <a:p>
            <a:r>
              <a:rPr lang="en-US" sz="1600" b="1" u="sng" dirty="0">
                <a:latin typeface="Arial" panose="020B0604020202020204" pitchFamily="34" charset="0"/>
                <a:cs typeface="Arial" panose="020B0604020202020204" pitchFamily="34" charset="0"/>
              </a:rPr>
              <a:t>Completeness</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The fraction of transcript models that</a:t>
            </a:r>
          </a:p>
          <a:p>
            <a:r>
              <a:rPr lang="en-US" sz="1600" dirty="0">
                <a:latin typeface="Arial" panose="020B0604020202020204" pitchFamily="34" charset="0"/>
                <a:cs typeface="Arial" panose="020B0604020202020204" pitchFamily="34" charset="0"/>
              </a:rPr>
              <a:t>cover the entire length, from start to end, of the physical</a:t>
            </a:r>
          </a:p>
          <a:p>
            <a:r>
              <a:rPr lang="en-US" sz="1600" dirty="0">
                <a:latin typeface="Arial" panose="020B0604020202020204" pitchFamily="34" charset="0"/>
                <a:cs typeface="Arial" panose="020B0604020202020204" pitchFamily="34" charset="0"/>
              </a:rPr>
              <a:t>RNA molecule</a:t>
            </a:r>
          </a:p>
        </p:txBody>
      </p:sp>
      <p:sp>
        <p:nvSpPr>
          <p:cNvPr id="3" name="Rectangle 2">
            <a:extLst>
              <a:ext uri="{FF2B5EF4-FFF2-40B4-BE49-F238E27FC236}">
                <a16:creationId xmlns:a16="http://schemas.microsoft.com/office/drawing/2014/main" id="{23B17637-34CA-985C-B879-FEDF3A18543C}"/>
              </a:ext>
            </a:extLst>
          </p:cNvPr>
          <p:cNvSpPr/>
          <p:nvPr/>
        </p:nvSpPr>
        <p:spPr bwMode="auto">
          <a:xfrm>
            <a:off x="1143000" y="1371600"/>
            <a:ext cx="762000" cy="435807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Tree>
    <p:extLst>
      <p:ext uri="{BB962C8B-B14F-4D97-AF65-F5344CB8AC3E}">
        <p14:creationId xmlns:p14="http://schemas.microsoft.com/office/powerpoint/2010/main" val="163725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7DBD-ECE0-AEFD-D3FB-D273ADE1399D}"/>
              </a:ext>
            </a:extLst>
          </p:cNvPr>
          <p:cNvSpPr>
            <a:spLocks noGrp="1"/>
          </p:cNvSpPr>
          <p:nvPr>
            <p:ph type="title"/>
          </p:nvPr>
        </p:nvSpPr>
        <p:spPr>
          <a:xfrm>
            <a:off x="6280354" y="2325097"/>
            <a:ext cx="2863646" cy="1600200"/>
          </a:xfrm>
        </p:spPr>
        <p:txBody>
          <a:bodyPr/>
          <a:lstStyle/>
          <a:p>
            <a:pPr algn="ctr"/>
            <a:r>
              <a:rPr lang="en-US" sz="2400" dirty="0"/>
              <a:t>Long noncoding RNAs regulate metastasis via various pathways using diverse mechanisms</a:t>
            </a:r>
          </a:p>
        </p:txBody>
      </p:sp>
      <p:pic>
        <p:nvPicPr>
          <p:cNvPr id="5" name="Picture 4" descr="A picture containing diagram&#10;&#10;Description automatically generated">
            <a:extLst>
              <a:ext uri="{FF2B5EF4-FFF2-40B4-BE49-F238E27FC236}">
                <a16:creationId xmlns:a16="http://schemas.microsoft.com/office/drawing/2014/main" id="{C0E64230-2FDA-E742-D3DA-1BBCFE133198}"/>
              </a:ext>
            </a:extLst>
          </p:cNvPr>
          <p:cNvPicPr>
            <a:picLocks noChangeAspect="1"/>
          </p:cNvPicPr>
          <p:nvPr/>
        </p:nvPicPr>
        <p:blipFill>
          <a:blip r:embed="rId2"/>
          <a:stretch>
            <a:fillRect/>
          </a:stretch>
        </p:blipFill>
        <p:spPr>
          <a:xfrm>
            <a:off x="304800" y="33070"/>
            <a:ext cx="5943600" cy="6184254"/>
          </a:xfrm>
          <a:prstGeom prst="rect">
            <a:avLst/>
          </a:prstGeom>
        </p:spPr>
      </p:pic>
      <p:sp>
        <p:nvSpPr>
          <p:cNvPr id="6" name="TextBox 5">
            <a:extLst>
              <a:ext uri="{FF2B5EF4-FFF2-40B4-BE49-F238E27FC236}">
                <a16:creationId xmlns:a16="http://schemas.microsoft.com/office/drawing/2014/main" id="{5BC36CF1-0644-C642-B80E-8381949F53B4}"/>
              </a:ext>
            </a:extLst>
          </p:cNvPr>
          <p:cNvSpPr txBox="1"/>
          <p:nvPr/>
        </p:nvSpPr>
        <p:spPr>
          <a:xfrm>
            <a:off x="6559346" y="5867400"/>
            <a:ext cx="2463801" cy="461665"/>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(Nature Reviews Cancer </a:t>
            </a:r>
          </a:p>
          <a:p>
            <a:pPr algn="r"/>
            <a:r>
              <a:rPr lang="en-US" sz="1200" b="1" dirty="0">
                <a:latin typeface="Arial" panose="020B0604020202020204" pitchFamily="34" charset="0"/>
                <a:cs typeface="Arial" panose="020B0604020202020204" pitchFamily="34" charset="0"/>
              </a:rPr>
              <a:t>Liu et al., 2021)</a:t>
            </a:r>
          </a:p>
        </p:txBody>
      </p:sp>
    </p:spTree>
    <p:extLst>
      <p:ext uri="{BB962C8B-B14F-4D97-AF65-F5344CB8AC3E}">
        <p14:creationId xmlns:p14="http://schemas.microsoft.com/office/powerpoint/2010/main" val="4208145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849061" y="914400"/>
            <a:ext cx="5445877" cy="35412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3188" name="Title 1"/>
          <p:cNvSpPr>
            <a:spLocks noGrp="1"/>
          </p:cNvSpPr>
          <p:nvPr>
            <p:ph type="title"/>
          </p:nvPr>
        </p:nvSpPr>
        <p:spPr>
          <a:xfrm>
            <a:off x="152400" y="152400"/>
            <a:ext cx="8915400" cy="609600"/>
          </a:xfrm>
        </p:spPr>
        <p:txBody>
          <a:bodyPr/>
          <a:lstStyle/>
          <a:p>
            <a:r>
              <a:rPr lang="en-US" dirty="0">
                <a:latin typeface="Calibri" panose="020F0502020204030204" pitchFamily="34" charset="0"/>
                <a:ea typeface="ＭＳ Ｐゴシック" charset="0"/>
                <a:cs typeface="Calibri" panose="020F0502020204030204" pitchFamily="34" charset="0"/>
              </a:rPr>
              <a:t>Clinical applications of lncRNAs</a:t>
            </a:r>
            <a:endParaRPr lang="en-US" dirty="0">
              <a:solidFill>
                <a:srgbClr val="A51416"/>
              </a:solidFill>
              <a:latin typeface="Trebuchet MS" panose="020B0703020202090204" pitchFamily="34" charset="0"/>
              <a:ea typeface="ＭＳ Ｐゴシック" charset="0"/>
              <a:cs typeface="Calibri" panose="020F0502020204030204" pitchFamily="34" charset="0"/>
            </a:endParaRPr>
          </a:p>
        </p:txBody>
      </p:sp>
      <p:sp>
        <p:nvSpPr>
          <p:cNvPr id="93189" name="Content Placeholder 2"/>
          <p:cNvSpPr>
            <a:spLocks noGrp="1"/>
          </p:cNvSpPr>
          <p:nvPr>
            <p:ph idx="1"/>
          </p:nvPr>
        </p:nvSpPr>
        <p:spPr>
          <a:xfrm>
            <a:off x="152400" y="5093646"/>
            <a:ext cx="8915400" cy="1078553"/>
          </a:xfrm>
        </p:spPr>
        <p:txBody>
          <a:bodyPr>
            <a:noAutofit/>
          </a:bodyPr>
          <a:lstStyle/>
          <a:p>
            <a:pPr algn="just">
              <a:lnSpc>
                <a:spcPct val="110000"/>
              </a:lnSpc>
              <a:spcBef>
                <a:spcPts val="0"/>
              </a:spcBef>
            </a:pPr>
            <a:r>
              <a:rPr lang="en-US" sz="1600" dirty="0">
                <a:latin typeface="Trebuchet MS" panose="020B0703020202090204" pitchFamily="34" charset="0"/>
                <a:ea typeface="ＭＳ Ｐゴシック" charset="0"/>
                <a:cs typeface="Arial" panose="020B0604020202020204" pitchFamily="34" charset="0"/>
              </a:rPr>
              <a:t>LncRNAs are emerging as diagnostic/prognostic biomarkers in tissue, serum, and urine</a:t>
            </a:r>
          </a:p>
          <a:p>
            <a:pPr algn="just">
              <a:lnSpc>
                <a:spcPct val="110000"/>
              </a:lnSpc>
              <a:spcBef>
                <a:spcPts val="0"/>
              </a:spcBef>
            </a:pPr>
            <a:r>
              <a:rPr lang="en-US" sz="1600" dirty="0">
                <a:latin typeface="Trebuchet MS" panose="020B0703020202090204" pitchFamily="34" charset="0"/>
                <a:ea typeface="ＭＳ Ｐゴシック" charset="0"/>
                <a:cs typeface="Arial" panose="020B0604020202020204" pitchFamily="34" charset="0"/>
              </a:rPr>
              <a:t>Antisense oligonucleotides (ASOs) can be used to directly target lncRNAs and are a promising therapeutic strategy in cancer</a:t>
            </a:r>
          </a:p>
        </p:txBody>
      </p:sp>
      <p:pic>
        <p:nvPicPr>
          <p:cNvPr id="6" name="Picture 5" descr="Figure2.pdf">
            <a:extLst>
              <a:ext uri="{FF2B5EF4-FFF2-40B4-BE49-F238E27FC236}">
                <a16:creationId xmlns:a16="http://schemas.microsoft.com/office/drawing/2014/main" id="{4944BF13-CD22-0547-BFB8-614E3ED4CF9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793" t="54872" r="2461" b="26111"/>
          <a:stretch/>
        </p:blipFill>
        <p:spPr>
          <a:xfrm>
            <a:off x="2590800" y="3399688"/>
            <a:ext cx="5181600" cy="1374960"/>
          </a:xfrm>
          <a:prstGeom prst="rect">
            <a:avLst/>
          </a:prstGeom>
          <a:solidFill>
            <a:srgbClr val="FFFEFD"/>
          </a:solidFill>
        </p:spPr>
      </p:pic>
      <p:sp>
        <p:nvSpPr>
          <p:cNvPr id="8" name="TextBox 7">
            <a:extLst>
              <a:ext uri="{FF2B5EF4-FFF2-40B4-BE49-F238E27FC236}">
                <a16:creationId xmlns:a16="http://schemas.microsoft.com/office/drawing/2014/main" id="{7483C28D-A00F-7341-89D4-9DFF08850B36}"/>
              </a:ext>
            </a:extLst>
          </p:cNvPr>
          <p:cNvSpPr txBox="1"/>
          <p:nvPr/>
        </p:nvSpPr>
        <p:spPr>
          <a:xfrm>
            <a:off x="2999190" y="4636149"/>
            <a:ext cx="286821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(White et al., 2017</a:t>
            </a:r>
            <a:r>
              <a:rPr lang="en-US" sz="1200" b="1" i="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4767216"/>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2" y="368657"/>
            <a:ext cx="8915400" cy="609600"/>
          </a:xfrm>
        </p:spPr>
        <p:txBody>
          <a:bodyPr/>
          <a:lstStyle/>
          <a:p>
            <a:r>
              <a:rPr lang="en-US" sz="2800" b="1" kern="0" dirty="0">
                <a:latin typeface="Arial" panose="020B0604020202020204" pitchFamily="34" charset="0"/>
                <a:ea typeface="ＭＳ Ｐゴシック" charset="0"/>
                <a:cs typeface="Arial" panose="020B0604020202020204" pitchFamily="34" charset="0"/>
              </a:rPr>
              <a:t>Despite discovering thousands of lncRNAs, only a minor subset have been well characterized</a:t>
            </a:r>
            <a:endParaRPr lang="en-US" sz="2800" b="1" dirty="0"/>
          </a:p>
        </p:txBody>
      </p:sp>
      <p:pic>
        <p:nvPicPr>
          <p:cNvPr id="5" name="Picture 4">
            <a:extLst>
              <a:ext uri="{FF2B5EF4-FFF2-40B4-BE49-F238E27FC236}">
                <a16:creationId xmlns:a16="http://schemas.microsoft.com/office/drawing/2014/main" id="{FF88824B-31AA-104F-B25F-615E1D17E58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8301" t="39288" r="27610" b="42459"/>
          <a:stretch/>
        </p:blipFill>
        <p:spPr>
          <a:xfrm>
            <a:off x="-90603" y="1948755"/>
            <a:ext cx="4216554" cy="2013646"/>
          </a:xfrm>
          <a:prstGeom prst="rect">
            <a:avLst/>
          </a:prstGeom>
        </p:spPr>
      </p:pic>
      <p:sp>
        <p:nvSpPr>
          <p:cNvPr id="7" name="Rectangle 6">
            <a:extLst>
              <a:ext uri="{FF2B5EF4-FFF2-40B4-BE49-F238E27FC236}">
                <a16:creationId xmlns:a16="http://schemas.microsoft.com/office/drawing/2014/main" id="{B461B116-B036-1042-B7F3-455A18C0422C}"/>
              </a:ext>
            </a:extLst>
          </p:cNvPr>
          <p:cNvSpPr/>
          <p:nvPr/>
        </p:nvSpPr>
        <p:spPr>
          <a:xfrm>
            <a:off x="518860" y="4204584"/>
            <a:ext cx="1003610" cy="992458"/>
          </a:xfrm>
          <a:prstGeom prst="rect">
            <a:avLst/>
          </a:prstGeom>
          <a:solidFill>
            <a:srgbClr val="FFFEFD"/>
          </a:solidFill>
          <a:ln>
            <a:solidFill>
              <a:srgbClr val="FFFEF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E2E3383-3CB4-F048-AEEA-6FC0801A1BD0}"/>
              </a:ext>
            </a:extLst>
          </p:cNvPr>
          <p:cNvSpPr txBox="1"/>
          <p:nvPr/>
        </p:nvSpPr>
        <p:spPr>
          <a:xfrm>
            <a:off x="5618157" y="5943600"/>
            <a:ext cx="3525843"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(Nature Reviews Cancer Liu et al., 2021)</a:t>
            </a:r>
          </a:p>
        </p:txBody>
      </p:sp>
      <p:sp>
        <p:nvSpPr>
          <p:cNvPr id="4" name="TextBox 7">
            <a:extLst>
              <a:ext uri="{FF2B5EF4-FFF2-40B4-BE49-F238E27FC236}">
                <a16:creationId xmlns:a16="http://schemas.microsoft.com/office/drawing/2014/main" id="{552E4B37-DD90-AF0C-750F-3438DDFC8E04}"/>
              </a:ext>
            </a:extLst>
          </p:cNvPr>
          <p:cNvSpPr txBox="1">
            <a:spLocks noChangeArrowheads="1"/>
          </p:cNvSpPr>
          <p:nvPr/>
        </p:nvSpPr>
        <p:spPr bwMode="auto">
          <a:xfrm>
            <a:off x="4572000" y="1948754"/>
            <a:ext cx="4421414" cy="31161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Verdana" charset="0"/>
                <a:ea typeface="ＭＳ Ｐゴシック" charset="0"/>
                <a:cs typeface="ＭＳ Ｐゴシック" charset="0"/>
              </a:defRPr>
            </a:lvl1pPr>
            <a:lvl2pPr marL="742950" indent="-285750">
              <a:defRPr sz="2400" baseline="-25000">
                <a:solidFill>
                  <a:schemeClr val="tx1"/>
                </a:solidFill>
                <a:latin typeface="Verdana" charset="0"/>
                <a:ea typeface="ＭＳ Ｐゴシック" charset="0"/>
              </a:defRPr>
            </a:lvl2pPr>
            <a:lvl3pPr marL="1143000" indent="-228600">
              <a:defRPr sz="2400" baseline="-25000">
                <a:solidFill>
                  <a:schemeClr val="tx1"/>
                </a:solidFill>
                <a:latin typeface="Verdana" charset="0"/>
                <a:ea typeface="ＭＳ Ｐゴシック" charset="0"/>
              </a:defRPr>
            </a:lvl3pPr>
            <a:lvl4pPr marL="1600200" indent="-228600">
              <a:defRPr sz="2400" baseline="-25000">
                <a:solidFill>
                  <a:schemeClr val="tx1"/>
                </a:solidFill>
                <a:latin typeface="Verdana" charset="0"/>
                <a:ea typeface="ＭＳ Ｐゴシック" charset="0"/>
              </a:defRPr>
            </a:lvl4pPr>
            <a:lvl5pPr marL="2057400" indent="-228600">
              <a:defRPr sz="2400" baseline="-25000">
                <a:solidFill>
                  <a:schemeClr val="tx1"/>
                </a:solidFill>
                <a:latin typeface="Verdana"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Verdana"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Verdana"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Verdana"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Verdana" charset="0"/>
                <a:ea typeface="ＭＳ Ｐゴシック" charset="0"/>
              </a:defRPr>
            </a:lvl9pPr>
          </a:lstStyle>
          <a:p>
            <a:pPr>
              <a:lnSpc>
                <a:spcPct val="110000"/>
              </a:lnSpc>
            </a:pPr>
            <a:r>
              <a:rPr lang="en-US" sz="1800" b="1" baseline="0" dirty="0">
                <a:solidFill>
                  <a:srgbClr val="26261E"/>
                </a:solidFill>
                <a:latin typeface="Trebuchet MS"/>
                <a:cs typeface="Trebuchet MS"/>
              </a:rPr>
              <a:t>Challenges:</a:t>
            </a:r>
          </a:p>
          <a:p>
            <a:pPr marL="342900" indent="-342900">
              <a:lnSpc>
                <a:spcPct val="110000"/>
              </a:lnSpc>
              <a:buFont typeface="Arial"/>
              <a:buChar char="•"/>
            </a:pPr>
            <a:r>
              <a:rPr lang="en-US" sz="1800" baseline="0" dirty="0">
                <a:solidFill>
                  <a:srgbClr val="26261E"/>
                </a:solidFill>
                <a:latin typeface="Trebuchet MS"/>
                <a:cs typeface="Trebuchet MS"/>
              </a:rPr>
              <a:t>Prioritizing biologically and clinically relevant lncRNAs</a:t>
            </a:r>
          </a:p>
          <a:p>
            <a:pPr marL="342900" indent="-342900">
              <a:lnSpc>
                <a:spcPct val="110000"/>
              </a:lnSpc>
              <a:buFont typeface="Arial"/>
              <a:buChar char="•"/>
            </a:pPr>
            <a:endParaRPr lang="en-US" sz="1800" baseline="0" dirty="0">
              <a:solidFill>
                <a:srgbClr val="26261E"/>
              </a:solidFill>
              <a:latin typeface="Trebuchet MS"/>
              <a:cs typeface="Trebuchet MS"/>
            </a:endParaRPr>
          </a:p>
          <a:p>
            <a:pPr marL="342900" indent="-342900">
              <a:lnSpc>
                <a:spcPct val="110000"/>
              </a:lnSpc>
              <a:buFont typeface="Arial"/>
              <a:buChar char="•"/>
            </a:pPr>
            <a:r>
              <a:rPr lang="en-US" sz="1800" baseline="0" dirty="0">
                <a:solidFill>
                  <a:srgbClr val="26261E"/>
                </a:solidFill>
                <a:latin typeface="Trebuchet MS"/>
                <a:cs typeface="Trebuchet MS"/>
              </a:rPr>
              <a:t>Lack of “domains” is a barrier for predicting function</a:t>
            </a:r>
          </a:p>
          <a:p>
            <a:pPr marL="342900" indent="-342900">
              <a:lnSpc>
                <a:spcPct val="110000"/>
              </a:lnSpc>
              <a:buFont typeface="Arial"/>
              <a:buChar char="•"/>
            </a:pPr>
            <a:endParaRPr lang="en-US" sz="1800" baseline="0" dirty="0">
              <a:solidFill>
                <a:srgbClr val="26261E"/>
              </a:solidFill>
              <a:latin typeface="Trebuchet MS"/>
              <a:cs typeface="Trebuchet MS"/>
            </a:endParaRPr>
          </a:p>
          <a:p>
            <a:pPr marL="342900" indent="-342900">
              <a:lnSpc>
                <a:spcPct val="110000"/>
              </a:lnSpc>
              <a:buFont typeface="Arial"/>
              <a:buChar char="•"/>
            </a:pPr>
            <a:r>
              <a:rPr lang="en-US" sz="1800" baseline="0" dirty="0">
                <a:solidFill>
                  <a:srgbClr val="26261E"/>
                </a:solidFill>
                <a:latin typeface="Trebuchet MS"/>
                <a:cs typeface="Trebuchet MS"/>
              </a:rPr>
              <a:t>Molecular interrogation is labor intensive </a:t>
            </a:r>
          </a:p>
          <a:p>
            <a:pPr marL="342900" indent="-342900">
              <a:lnSpc>
                <a:spcPct val="110000"/>
              </a:lnSpc>
              <a:buFont typeface="Arial"/>
              <a:buChar char="•"/>
            </a:pPr>
            <a:endParaRPr lang="en-US" sz="1800" baseline="0" dirty="0">
              <a:solidFill>
                <a:srgbClr val="26261E"/>
              </a:solidFill>
              <a:latin typeface="Trebuchet MS"/>
              <a:cs typeface="Trebuchet MS"/>
            </a:endParaRPr>
          </a:p>
        </p:txBody>
      </p:sp>
      <p:sp>
        <p:nvSpPr>
          <p:cNvPr id="3" name="Rectangle 2">
            <a:extLst>
              <a:ext uri="{FF2B5EF4-FFF2-40B4-BE49-F238E27FC236}">
                <a16:creationId xmlns:a16="http://schemas.microsoft.com/office/drawing/2014/main" id="{0E6E7C57-685A-5ECE-7BE4-0BB4688DEA57}"/>
              </a:ext>
            </a:extLst>
          </p:cNvPr>
          <p:cNvSpPr/>
          <p:nvPr/>
        </p:nvSpPr>
        <p:spPr bwMode="auto">
          <a:xfrm>
            <a:off x="1828800" y="3581400"/>
            <a:ext cx="1905000" cy="4572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Tree>
    <p:extLst>
      <p:ext uri="{BB962C8B-B14F-4D97-AF65-F5344CB8AC3E}">
        <p14:creationId xmlns:p14="http://schemas.microsoft.com/office/powerpoint/2010/main" val="1469454603"/>
      </p:ext>
    </p:extLst>
  </p:cSld>
  <p:clrMapOvr>
    <a:masterClrMapping/>
  </p:clrMapOvr>
  <mc:AlternateContent xmlns:mc="http://schemas.openxmlformats.org/markup-compatibility/2006" xmlns:p14="http://schemas.microsoft.com/office/powerpoint/2010/main">
    <mc:Choice Requires="p14">
      <p:transition spd="slow" p14:dur="2000" advTm="111346"/>
    </mc:Choice>
    <mc:Fallback xmlns="">
      <p:transition spd="slow" advTm="1113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36518" x="0" y="0"/>
        </p14:tracePtLst>
        <p14:tracePtLst>
          <p14:tracePt t="38079" x="1990725" y="5132388"/>
          <p14:tracePt t="38084" x="1990725" y="5080000"/>
          <p14:tracePt t="38092" x="1990725" y="5016500"/>
          <p14:tracePt t="38100" x="1990725" y="4951413"/>
          <p14:tracePt t="38108" x="1979613" y="4887913"/>
          <p14:tracePt t="38116" x="1979613" y="4824413"/>
          <p14:tracePt t="38124" x="1979613" y="4770438"/>
          <p14:tracePt t="38132" x="1979613" y="4695825"/>
          <p14:tracePt t="38140" x="1970088" y="4632325"/>
          <p14:tracePt t="38148" x="1970088" y="4568825"/>
          <p14:tracePt t="38156" x="1958975" y="4514850"/>
          <p14:tracePt t="38164" x="1947863" y="4451350"/>
          <p14:tracePt t="38172" x="1947863" y="4397375"/>
          <p14:tracePt t="38181" x="1936750" y="4344988"/>
          <p14:tracePt t="38188" x="1936750" y="4281488"/>
          <p14:tracePt t="38197" x="1927225" y="4227513"/>
          <p14:tracePt t="38204" x="1927225" y="4164013"/>
          <p14:tracePt t="38213" x="1927225" y="4110038"/>
          <p14:tracePt t="38220" x="1916113" y="4046538"/>
          <p14:tracePt t="38229" x="1905000" y="3983038"/>
          <p14:tracePt t="38236" x="1905000" y="3929063"/>
          <p14:tracePt t="38246" x="1905000" y="3854450"/>
          <p14:tracePt t="38253" x="1905000" y="3790950"/>
          <p14:tracePt t="38260" x="1905000" y="3716338"/>
          <p14:tracePt t="38269" x="1905000" y="3663950"/>
          <p14:tracePt t="38277" x="1905000" y="3598863"/>
          <p14:tracePt t="38285" x="1905000" y="3535363"/>
          <p14:tracePt t="38293" x="1905000" y="3471863"/>
          <p14:tracePt t="38301" x="1905000" y="3408363"/>
          <p14:tracePt t="38309" x="1905000" y="3354388"/>
          <p14:tracePt t="38317" x="1905000" y="3322638"/>
          <p14:tracePt t="38325" x="1905000" y="3290888"/>
          <p14:tracePt t="38334" x="1905000" y="3248025"/>
          <p14:tracePt t="38341" x="1905000" y="3216275"/>
          <p14:tracePt t="38349" x="1905000" y="3184525"/>
          <p14:tracePt t="38357" x="1905000" y="3162300"/>
          <p14:tracePt t="38366" x="1905000" y="3141663"/>
          <p14:tracePt t="38373" x="1905000" y="3119438"/>
          <p14:tracePt t="38381" x="1905000" y="3098800"/>
          <p14:tracePt t="38389" x="1905000" y="3087688"/>
          <p14:tracePt t="38398" x="1905000" y="3078163"/>
          <p14:tracePt t="38406" x="1905000" y="3055938"/>
          <p14:tracePt t="38414" x="1905000" y="3046413"/>
          <p14:tracePt t="38422" x="1905000" y="3035300"/>
          <p14:tracePt t="38431" x="1905000" y="3024188"/>
          <p14:tracePt t="38437" x="1905000" y="3013075"/>
          <p14:tracePt t="38447" x="1916113" y="2992438"/>
          <p14:tracePt t="38453" x="1916113" y="2981325"/>
          <p14:tracePt t="38463" x="1916113" y="2971800"/>
          <p14:tracePt t="38469" x="1927225" y="2960688"/>
          <p14:tracePt t="74216" x="1916113" y="2960688"/>
          <p14:tracePt t="74263" x="1905000" y="2960688"/>
          <p14:tracePt t="74287" x="1905000" y="2971800"/>
          <p14:tracePt t="74296" x="1895475" y="2971800"/>
          <p14:tracePt t="74313" x="1884363" y="2971800"/>
          <p14:tracePt t="74318" x="1884363" y="2981325"/>
          <p14:tracePt t="74326" x="1873250" y="2981325"/>
          <p14:tracePt t="74334" x="1862138" y="2992438"/>
          <p14:tracePt t="74342" x="1852613" y="2992438"/>
          <p14:tracePt t="74350" x="1841500" y="3003550"/>
          <p14:tracePt t="74358" x="1830388" y="3013075"/>
          <p14:tracePt t="74366" x="1809750" y="3035300"/>
          <p14:tracePt t="74374" x="1798638" y="3046413"/>
          <p14:tracePt t="74382" x="1789113" y="3055938"/>
          <p14:tracePt t="74390" x="1766888" y="3067050"/>
          <p14:tracePt t="74398" x="1755775" y="3087688"/>
          <p14:tracePt t="74406" x="1746250" y="3098800"/>
          <p14:tracePt t="74415" x="1735138" y="3119438"/>
          <p14:tracePt t="74422" x="1724025" y="3130550"/>
          <p14:tracePt t="74430" x="1714500" y="3152775"/>
          <p14:tracePt t="74438" x="1692275" y="3173413"/>
          <p14:tracePt t="74446" x="1681163" y="3194050"/>
          <p14:tracePt t="74454" x="1681163" y="3205163"/>
          <p14:tracePt t="74463" x="1671638" y="3227388"/>
          <p14:tracePt t="74470" x="1660525" y="3248025"/>
          <p14:tracePt t="74480" x="1649413" y="3268663"/>
          <p14:tracePt t="74487" x="1639888" y="3290888"/>
          <p14:tracePt t="74496" x="1628775" y="3311525"/>
          <p14:tracePt t="74503" x="1628775" y="3343275"/>
          <p14:tracePt t="74513" x="1617663" y="3354388"/>
          <p14:tracePt t="74519" x="1617663" y="3375025"/>
          <p14:tracePt t="74530" x="1617663" y="3408363"/>
          <p14:tracePt t="74535" x="1617663" y="3417888"/>
          <p14:tracePt t="74547" x="1617663" y="3440113"/>
          <p14:tracePt t="74551" x="1617663" y="3449638"/>
          <p14:tracePt t="74563" x="1617663" y="3471863"/>
          <p14:tracePt t="74567" x="1617663" y="3482975"/>
          <p14:tracePt t="74579" x="1617663" y="3492500"/>
          <p14:tracePt t="74583" x="1617663" y="3514725"/>
          <p14:tracePt t="74596" x="1617663" y="3524250"/>
          <p14:tracePt t="74600" x="1617663" y="3535363"/>
          <p14:tracePt t="74613" x="1628775" y="3546475"/>
          <p14:tracePt t="74618" x="1639888" y="3567113"/>
          <p14:tracePt t="74630" x="1649413" y="3578225"/>
          <p14:tracePt t="74634" x="1660525" y="3598863"/>
          <p14:tracePt t="74646" x="1681163" y="3621088"/>
          <p14:tracePt t="74650" x="1692275" y="3641725"/>
          <p14:tracePt t="74664" x="1714500" y="3663950"/>
          <p14:tracePt t="74664" x="1735138" y="3684588"/>
          <p14:tracePt t="74671" x="1755775" y="3705225"/>
          <p14:tracePt t="74680" x="1789113" y="3738563"/>
          <p14:tracePt t="74687" x="1809750" y="3748088"/>
          <p14:tracePt t="74696" x="1830388" y="3770313"/>
          <p14:tracePt t="74703" x="1873250" y="3802063"/>
          <p14:tracePt t="74713" x="1895475" y="3822700"/>
          <p14:tracePt t="74719" x="1916113" y="3833813"/>
          <p14:tracePt t="74730" x="1936750" y="3854450"/>
          <p14:tracePt t="74735" x="1970088" y="3865563"/>
          <p14:tracePt t="74746" x="1990725" y="3886200"/>
          <p14:tracePt t="74752" x="2033588" y="3908425"/>
          <p14:tracePt t="74763" x="2043113" y="3919538"/>
          <p14:tracePt t="74768" x="2076450" y="3940175"/>
          <p14:tracePt t="74780" x="2108200" y="3960813"/>
          <p14:tracePt t="74784" x="2139950" y="3971925"/>
          <p14:tracePt t="74797" x="2171700" y="3994150"/>
          <p14:tracePt t="74800" x="2214563" y="4003675"/>
          <p14:tracePt t="74813" x="2246313" y="4014788"/>
          <p14:tracePt t="74817" x="2298700" y="4035425"/>
          <p14:tracePt t="74830" x="2330450" y="4046538"/>
          <p14:tracePt t="74834" x="2384425" y="4057650"/>
          <p14:tracePt t="74845" x="2416175" y="4067175"/>
          <p14:tracePt t="74848" x="2470150" y="4078288"/>
          <p14:tracePt t="74863" x="2501900" y="4089400"/>
          <p14:tracePt t="74867" x="2554288" y="4089400"/>
          <p14:tracePt t="74880" x="2586038" y="4100513"/>
          <p14:tracePt t="74883" x="2628900" y="4110038"/>
          <p14:tracePt t="74897" x="2671763" y="4110038"/>
          <p14:tracePt t="74900" x="2714625" y="4121150"/>
          <p14:tracePt t="74913" x="2746375" y="4132263"/>
          <p14:tracePt t="74917" x="2789238" y="4132263"/>
          <p14:tracePt t="74930" x="2832100" y="4132263"/>
          <p14:tracePt t="74931" x="2863850" y="4141788"/>
          <p14:tracePt t="74936" x="2906713" y="4141788"/>
          <p14:tracePt t="74946" x="2947988" y="4141788"/>
          <p14:tracePt t="74952" x="2959100" y="4141788"/>
          <p14:tracePt t="74963" x="2990850" y="4141788"/>
          <p14:tracePt t="74969" x="3022600" y="4141788"/>
          <p14:tracePt t="74981" x="3076575" y="4141788"/>
          <p14:tracePt t="74985" x="3097213" y="4141788"/>
          <p14:tracePt t="74996" x="3140075" y="4141788"/>
          <p14:tracePt t="75001" x="3171825" y="4132263"/>
          <p14:tracePt t="75013" x="3203575" y="4132263"/>
          <p14:tracePt t="75017" x="3235325" y="4121150"/>
          <p14:tracePt t="75030" x="3278188" y="4110038"/>
          <p14:tracePt t="75033" x="3309938" y="4100513"/>
          <p14:tracePt t="75046" x="3343275" y="4089400"/>
          <p14:tracePt t="75049" x="3384550" y="4078288"/>
          <p14:tracePt t="75063" x="3416300" y="4057650"/>
          <p14:tracePt t="75066" x="3449638" y="4046538"/>
          <p14:tracePt t="75080" x="3481388" y="4035425"/>
          <p14:tracePt t="75084" x="3513138" y="4025900"/>
          <p14:tracePt t="75096" x="3544888" y="4014788"/>
          <p14:tracePt t="75101" x="3576638" y="3994150"/>
          <p14:tracePt t="75114" x="3597275" y="3994150"/>
          <p14:tracePt t="75117" x="3630613" y="3971925"/>
          <p14:tracePt t="75130" x="3662363" y="3960813"/>
          <p14:tracePt t="75134" x="3694113" y="3940175"/>
          <p14:tracePt t="75147" x="3705225" y="3929063"/>
          <p14:tracePt t="75149" x="3725863" y="3919538"/>
          <p14:tracePt t="75154" x="3746500" y="3897313"/>
          <p14:tracePt t="75163" x="3778250" y="3876675"/>
          <p14:tracePt t="75169" x="3800475" y="3865563"/>
          <p14:tracePt t="75179" x="3821113" y="3844925"/>
          <p14:tracePt t="75186" x="3852863" y="3802063"/>
          <p14:tracePt t="75197" x="3875088" y="3770313"/>
          <p14:tracePt t="75202" x="3895725" y="3738563"/>
          <p14:tracePt t="75213" x="3917950" y="3695700"/>
          <p14:tracePt t="75218" x="3938588" y="3652838"/>
          <p14:tracePt t="75229" x="3970338" y="3621088"/>
          <p14:tracePt t="75234" x="3981450" y="3578225"/>
          <p14:tracePt t="75246" x="4002088" y="3546475"/>
          <p14:tracePt t="75250" x="4013200" y="3524250"/>
          <p14:tracePt t="75262" x="4033838" y="3492500"/>
          <p14:tracePt t="75266" x="4044950" y="3460750"/>
          <p14:tracePt t="75280" x="4065588" y="3440113"/>
          <p14:tracePt t="75284" x="4065588" y="3417888"/>
          <p14:tracePt t="75295" x="4087813" y="3397250"/>
          <p14:tracePt t="75298" x="4087813" y="3386138"/>
          <p14:tracePt t="75314" x="4098925" y="3365500"/>
          <p14:tracePt t="75318" x="4108450" y="3354388"/>
          <p14:tracePt t="75331" x="4108450" y="3343275"/>
          <p14:tracePt t="75331" x="4119563" y="3322638"/>
          <p14:tracePt t="75338" x="4119563" y="3311525"/>
          <p14:tracePt t="75347" x="4130675" y="3302000"/>
          <p14:tracePt t="75354" x="4130675" y="3290888"/>
          <p14:tracePt t="75363" x="4130675" y="3268663"/>
          <p14:tracePt t="75371" x="4140200" y="3259138"/>
          <p14:tracePt t="75380" x="4140200" y="3248025"/>
          <p14:tracePt t="75386" x="4140200" y="3236913"/>
          <p14:tracePt t="75396" x="4140200" y="3227388"/>
          <p14:tracePt t="75402" x="4140200" y="3216275"/>
          <p14:tracePt t="75413" x="4140200" y="3205163"/>
          <p14:tracePt t="75419" x="4140200" y="3194050"/>
          <p14:tracePt t="75429" x="4140200" y="3184525"/>
          <p14:tracePt t="75444" x="4140200" y="3173413"/>
          <p14:tracePt t="75451" x="4140200" y="3162300"/>
          <p14:tracePt t="75460" x="4140200" y="3152775"/>
          <p14:tracePt t="75467" x="4130675" y="3141663"/>
          <p14:tracePt t="75475" x="4130675" y="3130550"/>
          <p14:tracePt t="75483" x="4119563" y="3119438"/>
          <p14:tracePt t="75491" x="4108450" y="3109913"/>
          <p14:tracePt t="75499" x="4098925" y="3098800"/>
          <p14:tracePt t="75507" x="4098925" y="3078163"/>
          <p14:tracePt t="75515" x="4087813" y="3067050"/>
          <p14:tracePt t="75523" x="4076700" y="3055938"/>
          <p14:tracePt t="75531" x="4076700" y="3046413"/>
          <p14:tracePt t="75539" x="4065588" y="3035300"/>
          <p14:tracePt t="75547" x="4056063" y="3024188"/>
          <p14:tracePt t="75555" x="4044950" y="3013075"/>
          <p14:tracePt t="75563" x="4044950" y="3003550"/>
          <p14:tracePt t="75571" x="4033838" y="2992438"/>
          <p14:tracePt t="75581" x="4024313" y="2981325"/>
          <p14:tracePt t="75587" x="4013200" y="2971800"/>
          <p14:tracePt t="75597" x="4002088" y="2960688"/>
          <p14:tracePt t="75603" x="3992563" y="2949575"/>
          <p14:tracePt t="75613" x="3992563" y="2938463"/>
          <p14:tracePt t="75619" x="3981450" y="2928938"/>
          <p14:tracePt t="75629" x="3970338" y="2928938"/>
          <p14:tracePt t="75635" x="3959225" y="2917825"/>
          <p14:tracePt t="75652" x="3938588" y="2906713"/>
          <p14:tracePt t="75663" x="3927475" y="2897188"/>
          <p14:tracePt t="75669" x="3906838" y="2886075"/>
          <p14:tracePt t="75679" x="3884613" y="2874963"/>
          <p14:tracePt t="75684" x="3863975" y="2874963"/>
          <p14:tracePt t="75697" x="3832225" y="2854325"/>
          <p14:tracePt t="75701" x="3811588" y="2843213"/>
          <p14:tracePt t="75712" x="3778250" y="2832100"/>
          <p14:tracePt t="75716" x="3746500" y="2822575"/>
          <p14:tracePt t="75730" x="3725863" y="2811463"/>
          <p14:tracePt t="75733" x="3694113" y="2800350"/>
          <p14:tracePt t="75746" x="3651250" y="2779713"/>
          <p14:tracePt t="75750" x="3619500" y="2768600"/>
          <p14:tracePt t="75763" x="3576638" y="2757488"/>
          <p14:tracePt t="75767" x="3544888" y="2736850"/>
          <p14:tracePt t="75781" x="3502025" y="2725738"/>
          <p14:tracePt t="75785" x="3470275" y="2716213"/>
          <p14:tracePt t="75797" x="3449638" y="2705100"/>
          <p14:tracePt t="75798" x="3416300" y="2693988"/>
          <p14:tracePt t="75805" x="3384550" y="2693988"/>
          <p14:tracePt t="75813" x="3363913" y="2682875"/>
          <p14:tracePt t="75820" x="3343275" y="2673350"/>
          <p14:tracePt t="75830" x="3321050" y="2673350"/>
          <p14:tracePt t="75836" x="3309938" y="2673350"/>
          <p14:tracePt t="75846" x="3289300" y="2673350"/>
          <p14:tracePt t="75853" x="3268663" y="2662238"/>
          <p14:tracePt t="75863" x="3246438" y="2662238"/>
          <p14:tracePt t="75869" x="3235325" y="2662238"/>
          <p14:tracePt t="75880" x="3203575" y="2662238"/>
          <p14:tracePt t="75885" x="3171825" y="2662238"/>
          <p14:tracePt t="75896" x="3140075" y="2662238"/>
          <p14:tracePt t="76803" x="3151188" y="2662238"/>
          <p14:tracePt t="76818" x="3162300" y="2662238"/>
          <p14:tracePt t="76826" x="3171825" y="2662238"/>
          <p14:tracePt t="76842" x="3182938" y="2662238"/>
          <p14:tracePt t="76850" x="3194050" y="2662238"/>
          <p14:tracePt t="76866" x="3203575" y="2662238"/>
          <p14:tracePt t="76891" x="3214688" y="2662238"/>
          <p14:tracePt t="76898" x="3225800" y="2662238"/>
          <p14:tracePt t="76923" x="3235325" y="2662238"/>
          <p14:tracePt t="76930" x="3246438" y="2651125"/>
          <p14:tracePt t="76955" x="3257550" y="2651125"/>
          <p14:tracePt t="76964" x="3268663" y="2651125"/>
          <p14:tracePt t="76981" x="3278188" y="2641600"/>
          <p14:tracePt t="76986" x="3289300" y="2641600"/>
          <p14:tracePt t="77002" x="3300413" y="2641600"/>
          <p14:tracePt t="77010" x="3309938" y="2630488"/>
          <p14:tracePt t="77018" x="3321050" y="2630488"/>
          <p14:tracePt t="77026" x="3332163" y="2630488"/>
          <p14:tracePt t="77035" x="3343275" y="2619375"/>
          <p14:tracePt t="77042" x="3352800" y="2619375"/>
          <p14:tracePt t="77051" x="3375025" y="2619375"/>
          <p14:tracePt t="77059" x="3384550" y="2608263"/>
          <p14:tracePt t="77066" x="3395663" y="2608263"/>
          <p14:tracePt t="77074" x="3416300" y="2598738"/>
          <p14:tracePt t="77082" x="3427413" y="2598738"/>
          <p14:tracePt t="77091" x="3438525" y="2598738"/>
          <p14:tracePt t="77099" x="3459163" y="2587625"/>
          <p14:tracePt t="77106" x="3470275" y="2587625"/>
          <p14:tracePt t="77115" x="3481388" y="2576513"/>
          <p14:tracePt t="77123" x="3490913" y="2576513"/>
          <p14:tracePt t="77131" x="3502025" y="2566988"/>
          <p14:tracePt t="77139" x="3524250" y="2566988"/>
          <p14:tracePt t="77147" x="3533775" y="2555875"/>
          <p14:tracePt t="77155" x="3544888" y="2555875"/>
          <p14:tracePt t="77163" x="3565525" y="2544763"/>
          <p14:tracePt t="77171" x="3576638" y="2535238"/>
          <p14:tracePt t="77180" x="3597275" y="2535238"/>
          <p14:tracePt t="77187" x="3608388" y="2524125"/>
          <p14:tracePt t="77196" x="3630613" y="2524125"/>
          <p14:tracePt t="77203" x="3651250" y="2513013"/>
          <p14:tracePt t="77212" x="3671888" y="2501900"/>
          <p14:tracePt t="77219" x="3694113" y="2501900"/>
          <p14:tracePt t="77229" x="3705225" y="2492375"/>
          <p14:tracePt t="77235" x="3725863" y="2492375"/>
          <p14:tracePt t="77251" x="3736975" y="2481263"/>
          <p14:tracePt t="77252" x="3746500" y="2481263"/>
          <p14:tracePt t="77259" x="3768725" y="2470150"/>
          <p14:tracePt t="77268" x="3778250" y="2470150"/>
          <p14:tracePt t="77275" x="3789363" y="2460625"/>
          <p14:tracePt t="77284" x="3800475" y="2460625"/>
          <p14:tracePt t="77291" x="3811588" y="2449513"/>
          <p14:tracePt t="77300" x="3821113" y="2449513"/>
          <p14:tracePt t="77308" x="3843338" y="2449513"/>
          <p14:tracePt t="77317" x="3843338" y="2438400"/>
          <p14:tracePt t="77324" x="3852863" y="2438400"/>
          <p14:tracePt t="77333" x="3863975" y="2438400"/>
          <p14:tracePt t="77339" x="3875088" y="2427288"/>
          <p14:tracePt t="77349" x="3884613" y="2427288"/>
          <p14:tracePt t="77364" x="3895725" y="2427288"/>
          <p14:tracePt t="77372" x="3906838" y="2427288"/>
          <p14:tracePt t="77381" x="3917950" y="2417763"/>
          <p14:tracePt t="77388" x="3927475" y="2417763"/>
          <p14:tracePt t="77396" x="3938588" y="2417763"/>
          <p14:tracePt t="77404" x="3949700" y="2417763"/>
          <p14:tracePt t="77412" x="3959225" y="2417763"/>
          <p14:tracePt t="77420" x="3981450" y="2417763"/>
          <p14:tracePt t="77428" x="3992563" y="2406650"/>
          <p14:tracePt t="77436" x="4002088" y="2406650"/>
          <p14:tracePt t="77444" x="4013200" y="2406650"/>
          <p14:tracePt t="77452" x="4024313" y="2406650"/>
          <p14:tracePt t="77460" x="4033838" y="2406650"/>
          <p14:tracePt t="77469" x="4044950" y="2406650"/>
          <p14:tracePt t="77477" x="4056063" y="2395538"/>
          <p14:tracePt t="77485" x="4076700" y="2395538"/>
          <p14:tracePt t="77492" x="4087813" y="2395538"/>
          <p14:tracePt t="77500" x="4098925" y="2386013"/>
          <p14:tracePt t="77508" x="4119563" y="2386013"/>
          <p14:tracePt t="77517" x="4140200" y="2386013"/>
          <p14:tracePt t="77524" x="4151313" y="2374900"/>
          <p14:tracePt t="77533" x="4173538" y="2374900"/>
          <p14:tracePt t="77540" x="4194175" y="2374900"/>
          <p14:tracePt t="77550" x="4205288" y="2374900"/>
          <p14:tracePt t="77556" x="4225925" y="2374900"/>
          <p14:tracePt t="77566" x="4246563" y="2363788"/>
          <p14:tracePt t="77573" x="4257675" y="2363788"/>
          <p14:tracePt t="77583" x="4279900" y="2363788"/>
          <p14:tracePt t="77589" x="4289425" y="2363788"/>
          <p14:tracePt t="77600" x="4311650" y="2363788"/>
          <p14:tracePt t="77605" x="4321175" y="2363788"/>
          <p14:tracePt t="77616" x="4343400" y="2363788"/>
          <p14:tracePt t="77621" x="4354513" y="2363788"/>
          <p14:tracePt t="77632" x="4364038" y="2363788"/>
          <p14:tracePt t="77637" x="4386263" y="2363788"/>
          <p14:tracePt t="77650" x="4395788" y="2363788"/>
          <p14:tracePt t="77653" x="4406900" y="2363788"/>
          <p14:tracePt t="77667" x="4418013" y="2363788"/>
          <p14:tracePt t="77670" x="4427538" y="2363788"/>
          <p14:tracePt t="77683" x="4438650" y="2363788"/>
          <p14:tracePt t="77685" x="4460875" y="2363788"/>
          <p14:tracePt t="77700" x="4470400" y="2363788"/>
          <p14:tracePt t="77703" x="4481513" y="2363788"/>
          <p14:tracePt t="77716" x="4502150" y="2363788"/>
          <p14:tracePt t="77719" x="4513263" y="2363788"/>
          <p14:tracePt t="77733" x="4535488" y="2363788"/>
          <p14:tracePt t="77750" x="4545013" y="2363788"/>
          <p14:tracePt t="77751" x="4556125" y="2363788"/>
          <p14:tracePt t="77758" x="4567238" y="2363788"/>
          <p14:tracePt t="77791" x="4576763" y="2363788"/>
          <p14:tracePt t="77815" x="4576763" y="2374900"/>
          <p14:tracePt t="78386" x="4587875" y="2374900"/>
          <p14:tracePt t="78410" x="4598988" y="2374900"/>
          <p14:tracePt t="78417" x="4598988" y="2386013"/>
          <p14:tracePt t="78425" x="4608513" y="2386013"/>
          <p14:tracePt t="78442" x="4619625" y="2386013"/>
          <p14:tracePt t="78450" x="4619625" y="2395538"/>
          <p14:tracePt t="78467" x="4630738" y="2395538"/>
          <p14:tracePt t="78473" x="4630738" y="2406650"/>
          <p14:tracePt t="78500" x="4641850" y="2406650"/>
          <p14:tracePt t="78522" x="4641850" y="2417763"/>
          <p14:tracePt t="78530" x="4651375" y="2417763"/>
          <p14:tracePt t="78571" x="4662488" y="2417763"/>
          <p14:tracePt t="78603" x="4662488" y="2427288"/>
          <p14:tracePt t="78619" x="4673600" y="2427288"/>
          <p14:tracePt t="78659" x="4683125" y="2427288"/>
          <p14:tracePt t="78683" x="4683125" y="2438400"/>
          <p14:tracePt t="78701" x="4694238" y="2438400"/>
          <p14:tracePt t="78731" x="4705350" y="2438400"/>
          <p14:tracePt t="78755" x="4716463" y="2438400"/>
          <p14:tracePt t="78763" x="4725988" y="2438400"/>
          <p14:tracePt t="78779" x="4737100" y="2438400"/>
          <p14:tracePt t="78787" x="4748213" y="2438400"/>
          <p14:tracePt t="78795" x="4757738" y="2438400"/>
          <p14:tracePt t="78803" x="4768850" y="2438400"/>
          <p14:tracePt t="78811" x="4779963" y="2438400"/>
          <p14:tracePt t="78818" x="4800600" y="2449513"/>
          <p14:tracePt t="78826" x="4811713" y="2449513"/>
          <p14:tracePt t="78834" x="4822825" y="2449513"/>
          <p14:tracePt t="78843" x="4832350" y="2449513"/>
          <p14:tracePt t="78851" x="4843463" y="2449513"/>
          <p14:tracePt t="78859" x="4854575" y="2449513"/>
          <p14:tracePt t="78867" x="4875213" y="2449513"/>
          <p14:tracePt t="78884" x="4897438" y="2449513"/>
          <p14:tracePt t="78892" x="4906963" y="2449513"/>
          <p14:tracePt t="78900" x="4918075" y="2449513"/>
          <p14:tracePt t="78907" x="4929188" y="2449513"/>
          <p14:tracePt t="78916" x="4938713" y="2449513"/>
          <p14:tracePt t="78923" x="4949825" y="2449513"/>
          <p14:tracePt t="78932" x="4960938" y="2449513"/>
          <p14:tracePt t="78939" x="4970463" y="2449513"/>
          <p14:tracePt t="78947" x="4981575" y="2449513"/>
          <p14:tracePt t="78966" x="4992688" y="2449513"/>
          <p14:tracePt t="78988" x="5003800" y="2449513"/>
          <p14:tracePt t="79004" x="5013325" y="2449513"/>
          <p14:tracePt t="85387" x="5024438" y="2449513"/>
          <p14:tracePt t="85404" x="5035550" y="2449513"/>
          <p14:tracePt t="85411" x="5045075" y="2449513"/>
          <p14:tracePt t="85428" x="5056188" y="2449513"/>
          <p14:tracePt t="85436" x="5067300" y="2449513"/>
          <p14:tracePt t="85453" x="5078413" y="2449513"/>
          <p14:tracePt t="85459" x="5087938" y="2449513"/>
          <p14:tracePt t="85469" x="5099050" y="2449513"/>
          <p14:tracePt t="85475" x="5110163" y="2449513"/>
          <p14:tracePt t="85485" x="5119688" y="2449513"/>
          <p14:tracePt t="85491" x="5130800" y="2460625"/>
          <p14:tracePt t="85499" x="5141913" y="2460625"/>
          <p14:tracePt t="85507" x="5162550" y="2460625"/>
          <p14:tracePt t="85516" x="5173663" y="2460625"/>
          <p14:tracePt t="85524" x="5194300" y="2460625"/>
          <p14:tracePt t="85531" x="5205413" y="2460625"/>
          <p14:tracePt t="85539" x="5237163" y="2460625"/>
          <p14:tracePt t="85548" x="5268913" y="2460625"/>
          <p14:tracePt t="85555" x="5280025" y="2460625"/>
          <p14:tracePt t="85564" x="5300663" y="2460625"/>
          <p14:tracePt t="85572" x="5332413" y="2460625"/>
          <p14:tracePt t="85580" x="5354638" y="2460625"/>
          <p14:tracePt t="85588" x="5375275" y="2460625"/>
          <p14:tracePt t="85596" x="5397500" y="2460625"/>
          <p14:tracePt t="85604" x="5418138" y="2460625"/>
          <p14:tracePt t="85612" x="5438775" y="2460625"/>
          <p14:tracePt t="85620" x="5461000" y="2460625"/>
          <p14:tracePt t="85628" x="5472113" y="2460625"/>
          <p14:tracePt t="85636" x="5481638" y="2460625"/>
          <p14:tracePt t="85644" x="5492750" y="2460625"/>
          <p14:tracePt t="85661" x="5503863" y="2460625"/>
          <p14:tracePt t="85685" x="5513388" y="2460625"/>
          <p14:tracePt t="85734" x="5524500" y="2460625"/>
          <p14:tracePt t="85766" x="5524500" y="2449513"/>
          <p14:tracePt t="85773" x="5535613" y="2449513"/>
          <p14:tracePt t="85798" x="5546725" y="2449513"/>
          <p14:tracePt t="85805" x="5556250" y="2449513"/>
          <p14:tracePt t="85813" x="5567363" y="2449513"/>
          <p14:tracePt t="85820" x="5578475" y="2438400"/>
          <p14:tracePt t="85828" x="5599113" y="2438400"/>
          <p14:tracePt t="85837" x="5610225" y="2438400"/>
          <p14:tracePt t="85845" x="5619750" y="2427288"/>
          <p14:tracePt t="85853" x="5630863" y="2427288"/>
          <p14:tracePt t="85861" x="5641975" y="2427288"/>
          <p14:tracePt t="85869" x="5662613" y="2417763"/>
          <p14:tracePt t="85886" x="5673725" y="2417763"/>
          <p14:tracePt t="85893" x="5684838" y="2406650"/>
          <p14:tracePt t="85902" x="5694363" y="2406650"/>
          <p14:tracePt t="85909" x="5705475" y="2406650"/>
          <p14:tracePt t="85918" x="5705475" y="2395538"/>
          <p14:tracePt t="85925" x="5716588" y="2395538"/>
          <p14:tracePt t="85951" x="5727700" y="2395538"/>
          <p14:tracePt t="85975" x="5737225" y="2395538"/>
          <p14:tracePt t="86514" x="5748338" y="2395538"/>
          <p14:tracePt t="86520" x="5759450" y="2395538"/>
          <p14:tracePt t="86529" x="5768975" y="2395538"/>
          <p14:tracePt t="86536" x="5780088" y="2395538"/>
          <p14:tracePt t="86545" x="5791200" y="2395538"/>
          <p14:tracePt t="86552" x="5800725" y="2406650"/>
          <p14:tracePt t="86560" x="5811838" y="2406650"/>
          <p14:tracePt t="86569" x="5822950" y="2406650"/>
          <p14:tracePt t="86576" x="5834063" y="2417763"/>
          <p14:tracePt t="86585" x="5854700" y="2417763"/>
          <p14:tracePt t="86592" x="5865813" y="2417763"/>
          <p14:tracePt t="86601" x="5886450" y="2417763"/>
          <p14:tracePt t="86608" x="5897563" y="2417763"/>
          <p14:tracePt t="86618" x="5918200" y="2427288"/>
          <p14:tracePt t="86624" x="5929313" y="2427288"/>
          <p14:tracePt t="86633" x="5949950" y="2427288"/>
          <p14:tracePt t="86640" x="5961063" y="2427288"/>
          <p14:tracePt t="86649" x="5981700" y="2427288"/>
          <p14:tracePt t="86657" x="6003925" y="2438400"/>
          <p14:tracePt t="86665" x="6015038" y="2438400"/>
          <p14:tracePt t="86673" x="6024563" y="2438400"/>
          <p14:tracePt t="86681" x="6046788" y="2438400"/>
          <p14:tracePt t="86689" x="6056313" y="2438400"/>
          <p14:tracePt t="86697" x="6067425" y="2449513"/>
          <p14:tracePt t="86714" x="6078538" y="2449513"/>
          <p14:tracePt t="86721" x="6089650" y="2449513"/>
          <p14:tracePt t="86729" x="6099175" y="2449513"/>
          <p14:tracePt t="86746" x="6110288" y="2449513"/>
          <p14:tracePt t="86762" x="6121400" y="2449513"/>
          <p14:tracePt t="86778" x="6130925" y="2449513"/>
          <p14:tracePt t="86786" x="6142038" y="2449513"/>
          <p14:tracePt t="86803" x="6153150" y="2449513"/>
          <p14:tracePt t="86810" x="6153150" y="2460625"/>
          <p14:tracePt t="86819" x="6162675" y="2460625"/>
          <p14:tracePt t="86836" x="6173788" y="2460625"/>
          <p14:tracePt t="86841" x="6184900" y="2460625"/>
          <p14:tracePt t="86858" x="6196013" y="2460625"/>
          <p14:tracePt t="86875" x="6205538" y="2460625"/>
          <p14:tracePt t="86890" x="6216650" y="2460625"/>
          <p14:tracePt t="86898" x="6227763" y="2460625"/>
          <p14:tracePt t="86906" x="6237288" y="2460625"/>
          <p14:tracePt t="86922" x="6248400" y="2460625"/>
          <p14:tracePt t="86930" x="6259513" y="2460625"/>
          <p14:tracePt t="86938" x="6270625" y="2460625"/>
          <p14:tracePt t="86956" x="6280150" y="2460625"/>
          <p14:tracePt t="86962" x="6291263" y="2460625"/>
          <p14:tracePt t="86970" x="6302375" y="2460625"/>
          <p14:tracePt t="86979" x="6311900" y="2460625"/>
          <p14:tracePt t="86994" x="6323013" y="2460625"/>
          <p14:tracePt t="87003" x="6334125" y="2460625"/>
          <p14:tracePt t="87018" x="6343650" y="2460625"/>
          <p14:tracePt t="87036" x="6354763" y="2460625"/>
          <p14:tracePt t="87052" x="6365875" y="2460625"/>
          <p14:tracePt t="87084" x="6376988" y="2460625"/>
          <p14:tracePt t="88105" x="6386513" y="2460625"/>
          <p14:tracePt t="88112" x="6397625" y="2460625"/>
          <p14:tracePt t="88121" x="6408738" y="2460625"/>
          <p14:tracePt t="88128" x="6418263" y="2460625"/>
          <p14:tracePt t="88137" x="6429375" y="2460625"/>
          <p14:tracePt t="88144" x="6451600" y="2460625"/>
          <p14:tracePt t="88153" x="6461125" y="2460625"/>
          <p14:tracePt t="88160" x="6492875" y="2460625"/>
          <p14:tracePt t="88168" x="6524625" y="2460625"/>
          <p14:tracePt t="88176" x="6535738" y="2460625"/>
          <p14:tracePt t="88184" x="6567488" y="2460625"/>
          <p14:tracePt t="88192" x="6589713" y="2460625"/>
          <p14:tracePt t="88200" x="6621463" y="2460625"/>
          <p14:tracePt t="88208" x="6642100" y="2460625"/>
          <p14:tracePt t="88216" x="6673850" y="2460625"/>
          <p14:tracePt t="88224" x="6705600" y="2460625"/>
          <p14:tracePt t="88233" x="6716713" y="2460625"/>
          <p14:tracePt t="88240" x="6748463" y="2460625"/>
          <p14:tracePt t="88248" x="6770688" y="2460625"/>
          <p14:tracePt t="88257" x="6791325" y="2460625"/>
          <p14:tracePt t="88264" x="6802438" y="2460625"/>
          <p14:tracePt t="88272" x="6823075" y="2460625"/>
          <p14:tracePt t="88280" x="6845300" y="2460625"/>
          <p14:tracePt t="88289" x="6854825" y="2460625"/>
          <p14:tracePt t="88296" x="6877050" y="2460625"/>
          <p14:tracePt t="88305" x="6897688" y="2460625"/>
          <p14:tracePt t="88313" x="6908800" y="2460625"/>
          <p14:tracePt t="88322" x="6919913" y="2460625"/>
          <p14:tracePt t="88329" x="6940550" y="2460625"/>
          <p14:tracePt t="88338" x="6951663" y="2460625"/>
          <p14:tracePt t="88345" x="6961188" y="2460625"/>
          <p14:tracePt t="88354" x="6972300" y="2460625"/>
          <p14:tracePt t="88361" x="6983413" y="2460625"/>
          <p14:tracePt t="88378" x="6992938" y="2460625"/>
          <p14:tracePt t="88402" x="7004050" y="2460625"/>
          <p14:tracePt t="88426" x="7015163" y="2460625"/>
          <p14:tracePt t="88467" x="7015163" y="2449513"/>
          <p14:tracePt t="88530" x="7026275" y="2449513"/>
          <p14:tracePt t="88577" x="7035800" y="2449513"/>
          <p14:tracePt t="88594" x="7046913" y="2449513"/>
          <p14:tracePt t="88611" x="7058025" y="2449513"/>
          <p14:tracePt t="88618" x="7067550" y="2449513"/>
          <p14:tracePt t="88626" x="7078663" y="2449513"/>
          <p14:tracePt t="88634" x="7089775" y="2449513"/>
          <p14:tracePt t="88642" x="7100888" y="2449513"/>
          <p14:tracePt t="88650" x="7110413" y="2449513"/>
          <p14:tracePt t="88658" x="7121525" y="2438400"/>
          <p14:tracePt t="88666" x="7132638" y="2438400"/>
          <p14:tracePt t="88674" x="7142163" y="2438400"/>
          <p14:tracePt t="88682" x="7153275" y="2438400"/>
          <p14:tracePt t="88699" x="7164388" y="2438400"/>
          <p14:tracePt t="88716" x="7173913" y="2438400"/>
          <p14:tracePt t="88748" x="7185025" y="2438400"/>
          <p14:tracePt t="88779" x="7196138" y="2438400"/>
          <p14:tracePt t="88852" x="7207250" y="2438400"/>
          <p14:tracePt t="88909" x="7216775" y="243840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0803"/>
            <a:ext cx="9144000" cy="571056"/>
          </a:xfrm>
        </p:spPr>
        <p:txBody>
          <a:bodyPr>
            <a:normAutofit/>
          </a:bodyPr>
          <a:lstStyle/>
          <a:p>
            <a:r>
              <a:rPr lang="en-US" sz="2400" dirty="0"/>
              <a:t>Only a fraction of lncRNAs are altered in a given cancer type</a:t>
            </a:r>
          </a:p>
        </p:txBody>
      </p:sp>
      <p:pic>
        <p:nvPicPr>
          <p:cNvPr id="3"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6676" y="827036"/>
            <a:ext cx="2109690" cy="34740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1" name="Group 10"/>
          <p:cNvGrpSpPr/>
          <p:nvPr/>
        </p:nvGrpSpPr>
        <p:grpSpPr>
          <a:xfrm>
            <a:off x="2948885" y="809537"/>
            <a:ext cx="2857088" cy="3363913"/>
            <a:chOff x="5086381" y="937216"/>
            <a:chExt cx="2857088" cy="3363913"/>
          </a:xfrm>
        </p:grpSpPr>
        <p:pic>
          <p:nvPicPr>
            <p:cNvPr id="6" name="Picture 2" descr="111_LCALs.tif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086381" y="988074"/>
              <a:ext cx="2857088" cy="3313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5086381" y="937216"/>
              <a:ext cx="171068" cy="254291"/>
            </a:xfrm>
            <a:prstGeom prst="rect">
              <a:avLst/>
            </a:prstGeom>
            <a:solidFill>
              <a:srgbClr val="FFFEFD"/>
            </a:solidFill>
            <a:ln w="9525">
              <a:noFill/>
              <a:round/>
              <a:headEnd/>
              <a:tailEnd/>
            </a:ln>
          </p:spPr>
          <p:txBody>
            <a:bodyPr/>
            <a:lstStyle/>
            <a:p>
              <a:endParaRPr lang="en-US"/>
            </a:p>
          </p:txBody>
        </p:sp>
      </p:grpSp>
      <p:sp>
        <p:nvSpPr>
          <p:cNvPr id="9" name="TextBox 8"/>
          <p:cNvSpPr txBox="1"/>
          <p:nvPr/>
        </p:nvSpPr>
        <p:spPr>
          <a:xfrm>
            <a:off x="2723706" y="6039831"/>
            <a:ext cx="3136900" cy="190770"/>
          </a:xfrm>
          <a:prstGeom prst="rect">
            <a:avLst/>
          </a:prstGeom>
          <a:noFill/>
        </p:spPr>
        <p:txBody>
          <a:bodyPr wrap="square">
            <a:spAutoFit/>
          </a:bodyPr>
          <a:lstStyle/>
          <a:p>
            <a:pPr algn="r">
              <a:defRPr/>
            </a:pPr>
            <a:r>
              <a:rPr lang="en-US" sz="900" b="1" baseline="0" dirty="0">
                <a:latin typeface="Arial"/>
                <a:cs typeface="Arial"/>
              </a:rPr>
              <a:t>(Genome Biology -- White et al., 2014)</a:t>
            </a:r>
          </a:p>
        </p:txBody>
      </p:sp>
      <p:sp>
        <p:nvSpPr>
          <p:cNvPr id="10" name="TextBox 9"/>
          <p:cNvSpPr txBox="1"/>
          <p:nvPr/>
        </p:nvSpPr>
        <p:spPr>
          <a:xfrm>
            <a:off x="-254619" y="6041781"/>
            <a:ext cx="3111918" cy="230832"/>
          </a:xfrm>
          <a:prstGeom prst="rect">
            <a:avLst/>
          </a:prstGeom>
          <a:noFill/>
        </p:spPr>
        <p:txBody>
          <a:bodyPr wrap="square">
            <a:spAutoFit/>
          </a:bodyPr>
          <a:lstStyle/>
          <a:p>
            <a:pPr algn="r">
              <a:defRPr/>
            </a:pPr>
            <a:r>
              <a:rPr lang="en-US" sz="900" b="1" baseline="0" dirty="0">
                <a:latin typeface="Arial"/>
                <a:cs typeface="Arial"/>
              </a:rPr>
              <a:t>(Nature Biotechnology-- </a:t>
            </a:r>
            <a:r>
              <a:rPr lang="en-US" sz="900" b="1" dirty="0" err="1">
                <a:latin typeface="Arial"/>
                <a:cs typeface="Arial"/>
              </a:rPr>
              <a:t>Prensner</a:t>
            </a:r>
            <a:r>
              <a:rPr lang="en-US" sz="900" b="1" baseline="0" dirty="0">
                <a:latin typeface="Arial"/>
                <a:cs typeface="Arial"/>
              </a:rPr>
              <a:t> et al., 2011)</a:t>
            </a:r>
          </a:p>
        </p:txBody>
      </p:sp>
      <p:grpSp>
        <p:nvGrpSpPr>
          <p:cNvPr id="5" name="Group 4">
            <a:extLst>
              <a:ext uri="{FF2B5EF4-FFF2-40B4-BE49-F238E27FC236}">
                <a16:creationId xmlns:a16="http://schemas.microsoft.com/office/drawing/2014/main" id="{0E6F8E54-8305-AF00-15D7-320251E53A1A}"/>
              </a:ext>
            </a:extLst>
          </p:cNvPr>
          <p:cNvGrpSpPr/>
          <p:nvPr/>
        </p:nvGrpSpPr>
        <p:grpSpPr>
          <a:xfrm>
            <a:off x="6480701" y="827036"/>
            <a:ext cx="2510899" cy="3346414"/>
            <a:chOff x="304800" y="772670"/>
            <a:chExt cx="4150360" cy="5407750"/>
          </a:xfrm>
        </p:grpSpPr>
        <p:pic>
          <p:nvPicPr>
            <p:cNvPr id="12" name="Picture 11" descr="RAMS11 Manuscript final figures.pdf">
              <a:extLst>
                <a:ext uri="{FF2B5EF4-FFF2-40B4-BE49-F238E27FC236}">
                  <a16:creationId xmlns:a16="http://schemas.microsoft.com/office/drawing/2014/main" id="{7511C254-6A70-BA0A-FE27-F6A91DA5AB9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7777" t="7037" r="1931" b="33889"/>
            <a:stretch/>
          </p:blipFill>
          <p:spPr>
            <a:xfrm>
              <a:off x="304800" y="772670"/>
              <a:ext cx="4139418" cy="5407750"/>
            </a:xfrm>
            <a:prstGeom prst="rect">
              <a:avLst/>
            </a:prstGeom>
          </p:spPr>
        </p:pic>
        <p:sp>
          <p:nvSpPr>
            <p:cNvPr id="13" name="Rectangle 12">
              <a:extLst>
                <a:ext uri="{FF2B5EF4-FFF2-40B4-BE49-F238E27FC236}">
                  <a16:creationId xmlns:a16="http://schemas.microsoft.com/office/drawing/2014/main" id="{7CBEAB50-38AE-8220-17BD-EC08223CBE93}"/>
                </a:ext>
              </a:extLst>
            </p:cNvPr>
            <p:cNvSpPr/>
            <p:nvPr/>
          </p:nvSpPr>
          <p:spPr bwMode="auto">
            <a:xfrm>
              <a:off x="3581400" y="858846"/>
              <a:ext cx="838200" cy="4475154"/>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
          <p:nvSpPr>
            <p:cNvPr id="14" name="TextBox 13">
              <a:extLst>
                <a:ext uri="{FF2B5EF4-FFF2-40B4-BE49-F238E27FC236}">
                  <a16:creationId xmlns:a16="http://schemas.microsoft.com/office/drawing/2014/main" id="{A01A8312-CC27-5DCA-206B-AB9EF6EBEF32}"/>
                </a:ext>
              </a:extLst>
            </p:cNvPr>
            <p:cNvSpPr txBox="1"/>
            <p:nvPr/>
          </p:nvSpPr>
          <p:spPr>
            <a:xfrm>
              <a:off x="3581401" y="1295400"/>
              <a:ext cx="873759" cy="323286"/>
            </a:xfrm>
            <a:prstGeom prst="rect">
              <a:avLst/>
            </a:prstGeom>
            <a:solidFill>
              <a:srgbClr val="FFFFFF"/>
            </a:solidFill>
          </p:spPr>
          <p:txBody>
            <a:bodyPr wrap="square" rtlCol="0">
              <a:spAutoFit/>
            </a:bodyPr>
            <a:lstStyle/>
            <a:p>
              <a:r>
                <a:rPr lang="en-US" sz="700" b="1" i="1" dirty="0">
                  <a:latin typeface="Calibri"/>
                  <a:cs typeface="Calibri"/>
                </a:rPr>
                <a:t>RAMS11</a:t>
              </a:r>
            </a:p>
          </p:txBody>
        </p:sp>
      </p:grpSp>
      <p:sp>
        <p:nvSpPr>
          <p:cNvPr id="15" name="TextBox 14">
            <a:extLst>
              <a:ext uri="{FF2B5EF4-FFF2-40B4-BE49-F238E27FC236}">
                <a16:creationId xmlns:a16="http://schemas.microsoft.com/office/drawing/2014/main" id="{647D0B92-E37E-717B-5E8A-043187EA6AB9}"/>
              </a:ext>
            </a:extLst>
          </p:cNvPr>
          <p:cNvSpPr txBox="1"/>
          <p:nvPr/>
        </p:nvSpPr>
        <p:spPr>
          <a:xfrm>
            <a:off x="3135902" y="4261076"/>
            <a:ext cx="2528181" cy="1169551"/>
          </a:xfrm>
          <a:prstGeom prst="rect">
            <a:avLst/>
          </a:prstGeom>
          <a:noFill/>
        </p:spPr>
        <p:txBody>
          <a:bodyPr wrap="square" rtlCol="0">
            <a:spAutoFit/>
          </a:bodyPr>
          <a:lstStyle/>
          <a:p>
            <a:pPr marL="171450" indent="-171450" algn="just">
              <a:spcBef>
                <a:spcPts val="0"/>
              </a:spcBef>
              <a:buClr>
                <a:srgbClr val="7CBE30"/>
              </a:buClr>
              <a:buFont typeface="Arial" panose="020B0604020202020204" pitchFamily="34" charset="0"/>
              <a:buChar char="•"/>
            </a:pPr>
            <a:r>
              <a:rPr lang="en-US" sz="1000" dirty="0">
                <a:solidFill>
                  <a:srgbClr val="3F3F31"/>
                </a:solidFill>
                <a:latin typeface="Arial" panose="020B0604020202020204" pitchFamily="34" charset="0"/>
                <a:cs typeface="Arial" panose="020B0604020202020204" pitchFamily="34" charset="0"/>
              </a:rPr>
              <a:t>Analysis of ~600 LUAD and LUSC cancer patients</a:t>
            </a:r>
          </a:p>
          <a:p>
            <a:pPr marL="171450" indent="-171450" algn="just">
              <a:spcBef>
                <a:spcPts val="0"/>
              </a:spcBef>
              <a:buClr>
                <a:srgbClr val="7CBE30"/>
              </a:buClr>
              <a:buFont typeface="Arial" panose="020B0604020202020204" pitchFamily="34" charset="0"/>
              <a:buChar char="•"/>
            </a:pPr>
            <a:r>
              <a:rPr lang="en-US" sz="1000" dirty="0">
                <a:solidFill>
                  <a:srgbClr val="3F3F31"/>
                </a:solidFill>
                <a:latin typeface="Arial" panose="020B0604020202020204" pitchFamily="34" charset="0"/>
                <a:cs typeface="Arial" panose="020B0604020202020204" pitchFamily="34" charset="0"/>
              </a:rPr>
              <a:t>111 novel transcripts were differentially expressed in at least one histology </a:t>
            </a:r>
          </a:p>
          <a:p>
            <a:pPr marL="171450" indent="-171450" algn="just">
              <a:spcBef>
                <a:spcPts val="0"/>
              </a:spcBef>
              <a:buClr>
                <a:srgbClr val="7CBE30"/>
              </a:buClr>
              <a:buFont typeface="Arial" panose="020B0604020202020204" pitchFamily="34" charset="0"/>
              <a:buChar char="•"/>
            </a:pPr>
            <a:r>
              <a:rPr lang="en-US" sz="1000" dirty="0">
                <a:solidFill>
                  <a:srgbClr val="3F3F31"/>
                </a:solidFill>
                <a:latin typeface="Arial" panose="020B0604020202020204" pitchFamily="34" charset="0"/>
                <a:cs typeface="Arial" panose="020B0604020202020204" pitchFamily="34" charset="0"/>
              </a:rPr>
              <a:t>Referred to as </a:t>
            </a:r>
            <a:r>
              <a:rPr lang="en-US" sz="1000" b="1" u="sng" dirty="0">
                <a:solidFill>
                  <a:srgbClr val="3F3F31"/>
                </a:solidFill>
                <a:latin typeface="Arial" panose="020B0604020202020204" pitchFamily="34" charset="0"/>
                <a:cs typeface="Arial" panose="020B0604020202020204" pitchFamily="34" charset="0"/>
              </a:rPr>
              <a:t>l</a:t>
            </a:r>
            <a:r>
              <a:rPr lang="en-US" sz="1000" dirty="0">
                <a:solidFill>
                  <a:srgbClr val="3F3F31"/>
                </a:solidFill>
                <a:latin typeface="Arial" panose="020B0604020202020204" pitchFamily="34" charset="0"/>
                <a:cs typeface="Arial" panose="020B0604020202020204" pitchFamily="34" charset="0"/>
              </a:rPr>
              <a:t>ung </a:t>
            </a:r>
            <a:r>
              <a:rPr lang="en-US" sz="1000" b="1" u="sng" dirty="0">
                <a:solidFill>
                  <a:srgbClr val="3F3F31"/>
                </a:solidFill>
                <a:latin typeface="Arial" panose="020B0604020202020204" pitchFamily="34" charset="0"/>
                <a:cs typeface="Arial" panose="020B0604020202020204" pitchFamily="34" charset="0"/>
              </a:rPr>
              <a:t>c</a:t>
            </a:r>
            <a:r>
              <a:rPr lang="en-US" sz="1000" dirty="0">
                <a:solidFill>
                  <a:srgbClr val="3F3F31"/>
                </a:solidFill>
                <a:latin typeface="Arial" panose="020B0604020202020204" pitchFamily="34" charset="0"/>
                <a:cs typeface="Arial" panose="020B0604020202020204" pitchFamily="34" charset="0"/>
              </a:rPr>
              <a:t>ancer </a:t>
            </a:r>
            <a:r>
              <a:rPr lang="en-US" sz="1000" b="1" u="sng" dirty="0">
                <a:solidFill>
                  <a:srgbClr val="3F3F31"/>
                </a:solidFill>
                <a:latin typeface="Arial" panose="020B0604020202020204" pitchFamily="34" charset="0"/>
                <a:cs typeface="Arial" panose="020B0604020202020204" pitchFamily="34" charset="0"/>
              </a:rPr>
              <a:t>a</a:t>
            </a:r>
            <a:r>
              <a:rPr lang="en-US" sz="1000" dirty="0">
                <a:solidFill>
                  <a:srgbClr val="3F3F31"/>
                </a:solidFill>
                <a:latin typeface="Arial" panose="020B0604020202020204" pitchFamily="34" charset="0"/>
                <a:cs typeface="Arial" panose="020B0604020202020204" pitchFamily="34" charset="0"/>
              </a:rPr>
              <a:t>ssociated </a:t>
            </a:r>
            <a:r>
              <a:rPr lang="en-US" sz="1000" b="1" u="sng" dirty="0">
                <a:solidFill>
                  <a:srgbClr val="3F3F31"/>
                </a:solidFill>
                <a:latin typeface="Arial" panose="020B0604020202020204" pitchFamily="34" charset="0"/>
                <a:cs typeface="Arial" panose="020B0604020202020204" pitchFamily="34" charset="0"/>
              </a:rPr>
              <a:t>l</a:t>
            </a:r>
            <a:r>
              <a:rPr lang="en-US" sz="1000" dirty="0">
                <a:solidFill>
                  <a:srgbClr val="3F3F31"/>
                </a:solidFill>
                <a:latin typeface="Arial" panose="020B0604020202020204" pitchFamily="34" charset="0"/>
                <a:cs typeface="Arial" panose="020B0604020202020204" pitchFamily="34" charset="0"/>
              </a:rPr>
              <a:t>ncRNAs (LCALs)</a:t>
            </a:r>
          </a:p>
        </p:txBody>
      </p:sp>
      <p:sp>
        <p:nvSpPr>
          <p:cNvPr id="16" name="TextBox 15">
            <a:extLst>
              <a:ext uri="{FF2B5EF4-FFF2-40B4-BE49-F238E27FC236}">
                <a16:creationId xmlns:a16="http://schemas.microsoft.com/office/drawing/2014/main" id="{6C15D94C-7F19-4938-64A7-23DEE46DB2CC}"/>
              </a:ext>
            </a:extLst>
          </p:cNvPr>
          <p:cNvSpPr txBox="1"/>
          <p:nvPr/>
        </p:nvSpPr>
        <p:spPr>
          <a:xfrm>
            <a:off x="336878" y="4301129"/>
            <a:ext cx="2406321" cy="1015663"/>
          </a:xfrm>
          <a:prstGeom prst="rect">
            <a:avLst/>
          </a:prstGeom>
          <a:noFill/>
        </p:spPr>
        <p:txBody>
          <a:bodyPr wrap="square" rtlCol="0">
            <a:spAutoFit/>
          </a:bodyPr>
          <a:lstStyle/>
          <a:p>
            <a:pPr marL="171450" indent="-171450" algn="just">
              <a:spcBef>
                <a:spcPts val="0"/>
              </a:spcBef>
              <a:buFont typeface="Arial" panose="020B0604020202020204" pitchFamily="34" charset="0"/>
              <a:buChar char="•"/>
            </a:pPr>
            <a:r>
              <a:rPr lang="en-US" sz="1000" dirty="0">
                <a:latin typeface="Arial" panose="020B0604020202020204" pitchFamily="34" charset="0"/>
                <a:ea typeface="ＭＳ Ｐゴシック" charset="0"/>
                <a:cs typeface="Arial" panose="020B0604020202020204" pitchFamily="34" charset="0"/>
              </a:rPr>
              <a:t>Analysis 121 prostate cancer patients (normal, primary, and metastatic samples)</a:t>
            </a:r>
          </a:p>
          <a:p>
            <a:pPr marL="171450" indent="-171450" algn="just">
              <a:spcBef>
                <a:spcPts val="0"/>
              </a:spcBef>
              <a:buFont typeface="Arial" panose="020B0604020202020204" pitchFamily="34" charset="0"/>
              <a:buChar char="•"/>
            </a:pPr>
            <a:r>
              <a:rPr lang="en-US" sz="1000" dirty="0">
                <a:latin typeface="Arial" panose="020B0604020202020204" pitchFamily="34" charset="0"/>
                <a:ea typeface="ＭＳ Ｐゴシック" charset="0"/>
                <a:cs typeface="Arial" panose="020B0604020202020204" pitchFamily="34" charset="0"/>
              </a:rPr>
              <a:t>In total, we identified 121 prostate cancer associated transcripts (PCATs)</a:t>
            </a:r>
            <a:endParaRPr lang="en-US" sz="1000" dirty="0"/>
          </a:p>
        </p:txBody>
      </p:sp>
      <p:sp>
        <p:nvSpPr>
          <p:cNvPr id="17" name="TextBox 16">
            <a:extLst>
              <a:ext uri="{FF2B5EF4-FFF2-40B4-BE49-F238E27FC236}">
                <a16:creationId xmlns:a16="http://schemas.microsoft.com/office/drawing/2014/main" id="{80BB573C-520C-907A-7B70-98908EA77BA3}"/>
              </a:ext>
            </a:extLst>
          </p:cNvPr>
          <p:cNvSpPr txBox="1"/>
          <p:nvPr/>
        </p:nvSpPr>
        <p:spPr>
          <a:xfrm>
            <a:off x="5854700" y="6039830"/>
            <a:ext cx="3136900" cy="190770"/>
          </a:xfrm>
          <a:prstGeom prst="rect">
            <a:avLst/>
          </a:prstGeom>
          <a:noFill/>
        </p:spPr>
        <p:txBody>
          <a:bodyPr wrap="square">
            <a:spAutoFit/>
          </a:bodyPr>
          <a:lstStyle/>
          <a:p>
            <a:pPr algn="r">
              <a:defRPr/>
            </a:pPr>
            <a:r>
              <a:rPr lang="en-US" sz="900" b="1" baseline="0" dirty="0">
                <a:latin typeface="Arial"/>
                <a:cs typeface="Arial"/>
              </a:rPr>
              <a:t>(Nature Communications –Silva et al., 2021)</a:t>
            </a:r>
          </a:p>
        </p:txBody>
      </p:sp>
      <p:sp>
        <p:nvSpPr>
          <p:cNvPr id="22" name="TextBox 21">
            <a:extLst>
              <a:ext uri="{FF2B5EF4-FFF2-40B4-BE49-F238E27FC236}">
                <a16:creationId xmlns:a16="http://schemas.microsoft.com/office/drawing/2014/main" id="{DEE666A1-1E03-4192-B4C0-1963BFDB8858}"/>
              </a:ext>
            </a:extLst>
          </p:cNvPr>
          <p:cNvSpPr txBox="1"/>
          <p:nvPr/>
        </p:nvSpPr>
        <p:spPr>
          <a:xfrm>
            <a:off x="6056786" y="4199182"/>
            <a:ext cx="2853471" cy="1631216"/>
          </a:xfrm>
          <a:prstGeom prst="rect">
            <a:avLst/>
          </a:prstGeom>
          <a:noFill/>
        </p:spPr>
        <p:txBody>
          <a:bodyPr wrap="square" rtlCol="0">
            <a:spAutoFit/>
          </a:bodyPr>
          <a:lstStyle/>
          <a:p>
            <a:pPr marL="285750" indent="-285750" algn="just">
              <a:buFont typeface="Arial" panose="020B0604020202020204" pitchFamily="34" charset="0"/>
              <a:buChar char="•"/>
            </a:pPr>
            <a:r>
              <a:rPr lang="en-US" sz="1000" dirty="0">
                <a:latin typeface="Arial" panose="020B0604020202020204" pitchFamily="34" charset="0"/>
                <a:cs typeface="Arial" panose="020B0604020202020204" pitchFamily="34" charset="0"/>
              </a:rPr>
              <a:t>148 lncRNAs that performed as well as known biomarkers in differentiating benign, primary, and metastatic tissues </a:t>
            </a:r>
          </a:p>
          <a:p>
            <a:pPr marL="285750" indent="-285750" algn="just">
              <a:buFont typeface="Arial" panose="020B0604020202020204" pitchFamily="34" charset="0"/>
              <a:buChar char="•"/>
            </a:pPr>
            <a:r>
              <a:rPr lang="en-US" sz="1000" dirty="0">
                <a:latin typeface="Arial" panose="020B0604020202020204" pitchFamily="34" charset="0"/>
                <a:cs typeface="Arial" panose="020B0604020202020204" pitchFamily="34" charset="0"/>
              </a:rPr>
              <a:t>51 lncRNAs differentially expressed in metastatic tumors compared to non-metastatic (primary and adjacent normal)</a:t>
            </a:r>
          </a:p>
          <a:p>
            <a:pPr marL="742950" lvl="1" indent="-285750" algn="just">
              <a:buFont typeface="Arial" panose="020B0604020202020204" pitchFamily="34" charset="0"/>
              <a:buChar char="•"/>
            </a:pPr>
            <a:r>
              <a:rPr lang="en-US" sz="1000" dirty="0">
                <a:latin typeface="Arial" panose="020B0604020202020204" pitchFamily="34" charset="0"/>
                <a:cs typeface="Arial" panose="020B0604020202020204" pitchFamily="34" charset="0"/>
              </a:rPr>
              <a:t>17 Unannotated </a:t>
            </a:r>
          </a:p>
          <a:p>
            <a:pPr marL="285750" indent="-285750" algn="just">
              <a:buFont typeface="Arial" panose="020B0604020202020204" pitchFamily="34" charset="0"/>
              <a:buChar char="•"/>
            </a:pPr>
            <a:r>
              <a:rPr lang="en-US" sz="1000" dirty="0">
                <a:latin typeface="Arial" panose="020B0604020202020204" pitchFamily="34" charset="0"/>
                <a:cs typeface="Arial" panose="020B0604020202020204" pitchFamily="34" charset="0"/>
              </a:rPr>
              <a:t>Referred to as </a:t>
            </a:r>
            <a:r>
              <a:rPr lang="en-US" sz="1000" b="1" u="sng" dirty="0">
                <a:latin typeface="Arial" panose="020B0604020202020204" pitchFamily="34" charset="0"/>
                <a:cs typeface="Arial" panose="020B0604020202020204" pitchFamily="34" charset="0"/>
              </a:rPr>
              <a:t>R</a:t>
            </a:r>
            <a:r>
              <a:rPr lang="en-US" sz="1000" dirty="0">
                <a:latin typeface="Arial" panose="020B0604020202020204" pitchFamily="34" charset="0"/>
                <a:cs typeface="Arial" panose="020B0604020202020204" pitchFamily="34" charset="0"/>
              </a:rPr>
              <a:t>NAs </a:t>
            </a:r>
            <a:r>
              <a:rPr lang="en-US" sz="1000" b="1" u="sng" dirty="0">
                <a:latin typeface="Arial" panose="020B0604020202020204" pitchFamily="34" charset="0"/>
                <a:cs typeface="Arial" panose="020B0604020202020204" pitchFamily="34" charset="0"/>
              </a:rPr>
              <a:t>A</a:t>
            </a:r>
            <a:r>
              <a:rPr lang="en-US" sz="1000" dirty="0">
                <a:latin typeface="Arial" panose="020B0604020202020204" pitchFamily="34" charset="0"/>
                <a:cs typeface="Arial" panose="020B0604020202020204" pitchFamily="34" charset="0"/>
              </a:rPr>
              <a:t>ssociated with </a:t>
            </a:r>
            <a:r>
              <a:rPr lang="en-US" sz="1000" b="1" u="sng" dirty="0">
                <a:latin typeface="Arial" panose="020B0604020202020204" pitchFamily="34" charset="0"/>
                <a:cs typeface="Arial" panose="020B0604020202020204" pitchFamily="34" charset="0"/>
              </a:rPr>
              <a:t>M</a:t>
            </a:r>
            <a:r>
              <a:rPr lang="en-US" sz="1000" dirty="0">
                <a:latin typeface="Arial" panose="020B0604020202020204" pitchFamily="34" charset="0"/>
                <a:cs typeface="Arial" panose="020B0604020202020204" pitchFamily="34" charset="0"/>
              </a:rPr>
              <a:t>etastasi</a:t>
            </a:r>
            <a:r>
              <a:rPr lang="en-US" sz="1000" b="1" u="sng" dirty="0">
                <a:latin typeface="Arial" panose="020B0604020202020204" pitchFamily="34" charset="0"/>
                <a:cs typeface="Arial" panose="020B0604020202020204" pitchFamily="34" charset="0"/>
              </a:rPr>
              <a:t>s</a:t>
            </a:r>
            <a:r>
              <a:rPr lang="en-US" sz="1000"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RAMS</a:t>
            </a:r>
            <a:r>
              <a:rPr lang="en-US" sz="1000"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n-US" sz="1000" dirty="0"/>
          </a:p>
        </p:txBody>
      </p:sp>
    </p:spTree>
    <p:extLst>
      <p:ext uri="{BB962C8B-B14F-4D97-AF65-F5344CB8AC3E}">
        <p14:creationId xmlns:p14="http://schemas.microsoft.com/office/powerpoint/2010/main" val="95212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a:extLst>
              <a:ext uri="{FF2B5EF4-FFF2-40B4-BE49-F238E27FC236}">
                <a16:creationId xmlns:a16="http://schemas.microsoft.com/office/drawing/2014/main" id="{800B1A97-56C4-4841-80C3-1C8921092DD0}"/>
              </a:ext>
            </a:extLst>
          </p:cNvPr>
          <p:cNvSpPr>
            <a:spLocks noGrp="1"/>
          </p:cNvSpPr>
          <p:nvPr>
            <p:ph type="title"/>
          </p:nvPr>
        </p:nvSpPr>
        <p:spPr>
          <a:xfrm>
            <a:off x="157163" y="189859"/>
            <a:ext cx="8915400" cy="609600"/>
          </a:xfrm>
        </p:spPr>
        <p:txBody>
          <a:bodyPr/>
          <a:lstStyle/>
          <a:p>
            <a:r>
              <a:rPr lang="en-US" altLang="en-US" sz="2800" dirty="0"/>
              <a:t>LncRNAs have greater tissue-specificity in pan-cancer analysis across ~3,000 patients</a:t>
            </a:r>
          </a:p>
        </p:txBody>
      </p:sp>
      <p:pic>
        <p:nvPicPr>
          <p:cNvPr id="125955" name="Picture 4" descr="Figure-1_Cabanski.pdf">
            <a:extLst>
              <a:ext uri="{FF2B5EF4-FFF2-40B4-BE49-F238E27FC236}">
                <a16:creationId xmlns:a16="http://schemas.microsoft.com/office/drawing/2014/main" id="{96A7B636-DA7B-98ED-E0B5-1468A58B07F2}"/>
              </a:ext>
            </a:extLst>
          </p:cNvPr>
          <p:cNvPicPr>
            <a:picLocks noChangeAspect="1"/>
          </p:cNvPicPr>
          <p:nvPr/>
        </p:nvPicPr>
        <p:blipFill>
          <a:blip r:embed="rId2" cstate="hqprint">
            <a:extLst>
              <a:ext uri="{28A0092B-C50C-407E-A947-70E740481C1C}">
                <a14:useLocalDpi xmlns:a14="http://schemas.microsoft.com/office/drawing/2010/main"/>
              </a:ext>
            </a:extLst>
          </a:blip>
          <a:srcRect t="60493"/>
          <a:stretch>
            <a:fillRect/>
          </a:stretch>
        </p:blipFill>
        <p:spPr bwMode="auto">
          <a:xfrm>
            <a:off x="685800" y="1219200"/>
            <a:ext cx="31996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6" name="TextBox 4">
            <a:extLst>
              <a:ext uri="{FF2B5EF4-FFF2-40B4-BE49-F238E27FC236}">
                <a16:creationId xmlns:a16="http://schemas.microsoft.com/office/drawing/2014/main" id="{BE56F33A-283E-EA7D-2EA3-A3E7979FCF47}"/>
              </a:ext>
            </a:extLst>
          </p:cNvPr>
          <p:cNvSpPr txBox="1">
            <a:spLocks noChangeArrowheads="1"/>
          </p:cNvSpPr>
          <p:nvPr/>
        </p:nvSpPr>
        <p:spPr bwMode="auto">
          <a:xfrm>
            <a:off x="6481763" y="6036409"/>
            <a:ext cx="25908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Verdana" panose="020B0604030504040204" pitchFamily="34" charset="0"/>
                <a:ea typeface="ＭＳ Ｐゴシック" panose="020B0600070205080204" pitchFamily="34" charset="-128"/>
              </a:defRPr>
            </a:lvl1pPr>
            <a:lvl2pPr marL="742950" indent="-285750">
              <a:defRPr sz="2400" baseline="-25000">
                <a:solidFill>
                  <a:schemeClr val="tx1"/>
                </a:solidFill>
                <a:latin typeface="Verdana" panose="020B0604030504040204" pitchFamily="34" charset="0"/>
                <a:ea typeface="ＭＳ Ｐゴシック" panose="020B0600070205080204" pitchFamily="34" charset="-128"/>
              </a:defRPr>
            </a:lvl2pPr>
            <a:lvl3pPr marL="1143000" indent="-228600">
              <a:defRPr sz="2400" baseline="-25000">
                <a:solidFill>
                  <a:schemeClr val="tx1"/>
                </a:solidFill>
                <a:latin typeface="Verdana" panose="020B0604030504040204" pitchFamily="34" charset="0"/>
                <a:ea typeface="ＭＳ Ｐゴシック" panose="020B0600070205080204" pitchFamily="34" charset="-128"/>
              </a:defRPr>
            </a:lvl3pPr>
            <a:lvl4pPr marL="1600200" indent="-228600">
              <a:defRPr sz="2400" baseline="-25000">
                <a:solidFill>
                  <a:schemeClr val="tx1"/>
                </a:solidFill>
                <a:latin typeface="Verdana" panose="020B0604030504040204" pitchFamily="34" charset="0"/>
                <a:ea typeface="ＭＳ Ｐゴシック" panose="020B0600070205080204" pitchFamily="34" charset="-128"/>
              </a:defRPr>
            </a:lvl4pPr>
            <a:lvl5pPr marL="2057400" indent="-228600">
              <a:defRPr sz="2400" baseline="-25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9pPr>
          </a:lstStyle>
          <a:p>
            <a:pPr algn="r"/>
            <a:r>
              <a:rPr lang="en-US" altLang="en-US" sz="1100" b="1" baseline="0" dirty="0">
                <a:latin typeface="Arial" panose="020B0604020202020204" pitchFamily="34" charset="0"/>
              </a:rPr>
              <a:t>(</a:t>
            </a:r>
            <a:r>
              <a:rPr lang="en-US" altLang="en-US" sz="1100" b="1" baseline="0" dirty="0" err="1">
                <a:latin typeface="Arial" panose="020B0604020202020204" pitchFamily="34" charset="0"/>
              </a:rPr>
              <a:t>Cabanski</a:t>
            </a:r>
            <a:r>
              <a:rPr lang="en-US" altLang="en-US" sz="1100" b="1" baseline="0" dirty="0">
                <a:latin typeface="Arial" panose="020B0604020202020204" pitchFamily="34" charset="0"/>
              </a:rPr>
              <a:t> et al., 2015)</a:t>
            </a:r>
          </a:p>
        </p:txBody>
      </p:sp>
      <p:pic>
        <p:nvPicPr>
          <p:cNvPr id="2" name="Picture 2" descr="Figure-2_Cabanski.pdf">
            <a:extLst>
              <a:ext uri="{FF2B5EF4-FFF2-40B4-BE49-F238E27FC236}">
                <a16:creationId xmlns:a16="http://schemas.microsoft.com/office/drawing/2014/main" id="{2E5D4DE4-385E-D1E1-5FB8-36FD13767F4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36852" t="15195" r="30286"/>
          <a:stretch/>
        </p:blipFill>
        <p:spPr bwMode="auto">
          <a:xfrm>
            <a:off x="5334000" y="762000"/>
            <a:ext cx="2493424" cy="2489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1967628F-3A3D-CCC4-D3D5-48C7A4521679}"/>
              </a:ext>
            </a:extLst>
          </p:cNvPr>
          <p:cNvGrpSpPr>
            <a:grpSpLocks/>
          </p:cNvGrpSpPr>
          <p:nvPr/>
        </p:nvGrpSpPr>
        <p:grpSpPr bwMode="auto">
          <a:xfrm>
            <a:off x="5257800" y="3324191"/>
            <a:ext cx="2819400" cy="2728913"/>
            <a:chOff x="2057400" y="4038600"/>
            <a:chExt cx="2819400" cy="2728537"/>
          </a:xfrm>
        </p:grpSpPr>
        <p:pic>
          <p:nvPicPr>
            <p:cNvPr id="4" name="Picture 1" descr="pc.tiff">
              <a:extLst>
                <a:ext uri="{FF2B5EF4-FFF2-40B4-BE49-F238E27FC236}">
                  <a16:creationId xmlns:a16="http://schemas.microsoft.com/office/drawing/2014/main" id="{BBCEE89D-CD27-8988-90F5-C0DE5402B9F3}"/>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057400" y="4114799"/>
              <a:ext cx="2726267" cy="265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a:extLst>
                <a:ext uri="{FF2B5EF4-FFF2-40B4-BE49-F238E27FC236}">
                  <a16:creationId xmlns:a16="http://schemas.microsoft.com/office/drawing/2014/main" id="{DD0CC931-DEDF-C417-50BD-8F6B3EA146ED}"/>
                </a:ext>
              </a:extLst>
            </p:cNvPr>
            <p:cNvSpPr txBox="1">
              <a:spLocks noChangeArrowheads="1"/>
            </p:cNvSpPr>
            <p:nvPr/>
          </p:nvSpPr>
          <p:spPr bwMode="auto">
            <a:xfrm>
              <a:off x="2209800" y="4038600"/>
              <a:ext cx="2667000" cy="21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Verdana" panose="020B0604030504040204" pitchFamily="34" charset="0"/>
                  <a:ea typeface="ＭＳ Ｐゴシック" panose="020B0600070205080204" pitchFamily="34" charset="-128"/>
                </a:defRPr>
              </a:lvl1pPr>
              <a:lvl2pPr marL="742950" indent="-285750">
                <a:defRPr sz="2400" baseline="-25000">
                  <a:solidFill>
                    <a:schemeClr val="tx1"/>
                  </a:solidFill>
                  <a:latin typeface="Verdana" panose="020B0604030504040204" pitchFamily="34" charset="0"/>
                  <a:ea typeface="ＭＳ Ｐゴシック" panose="020B0600070205080204" pitchFamily="34" charset="-128"/>
                </a:defRPr>
              </a:lvl2pPr>
              <a:lvl3pPr marL="1143000" indent="-228600">
                <a:defRPr sz="2400" baseline="-25000">
                  <a:solidFill>
                    <a:schemeClr val="tx1"/>
                  </a:solidFill>
                  <a:latin typeface="Verdana" panose="020B0604030504040204" pitchFamily="34" charset="0"/>
                  <a:ea typeface="ＭＳ Ｐゴシック" panose="020B0600070205080204" pitchFamily="34" charset="-128"/>
                </a:defRPr>
              </a:lvl3pPr>
              <a:lvl4pPr marL="1600200" indent="-228600">
                <a:defRPr sz="2400" baseline="-25000">
                  <a:solidFill>
                    <a:schemeClr val="tx1"/>
                  </a:solidFill>
                  <a:latin typeface="Verdana" panose="020B0604030504040204" pitchFamily="34" charset="0"/>
                  <a:ea typeface="ＭＳ Ｐゴシック" panose="020B0600070205080204" pitchFamily="34" charset="-128"/>
                </a:defRPr>
              </a:lvl4pPr>
              <a:lvl5pPr marL="2057400" indent="-228600">
                <a:defRPr sz="2400" baseline="-25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9pPr>
            </a:lstStyle>
            <a:p>
              <a:r>
                <a:rPr lang="en-US" altLang="en-US" sz="800" baseline="0" dirty="0">
                  <a:latin typeface="Trebuchet MS" panose="020B0703020202090204" pitchFamily="34" charset="0"/>
                </a:rPr>
                <a:t>Differentially expressed protein-coding genes</a:t>
              </a:r>
            </a:p>
          </p:txBody>
        </p:sp>
      </p:grpSp>
      <p:sp>
        <p:nvSpPr>
          <p:cNvPr id="8" name="Content Placeholder 1">
            <a:extLst>
              <a:ext uri="{FF2B5EF4-FFF2-40B4-BE49-F238E27FC236}">
                <a16:creationId xmlns:a16="http://schemas.microsoft.com/office/drawing/2014/main" id="{A4CD48BF-D4FA-491A-CC14-53B465E3DFFC}"/>
              </a:ext>
            </a:extLst>
          </p:cNvPr>
          <p:cNvSpPr>
            <a:spLocks noGrp="1"/>
          </p:cNvSpPr>
          <p:nvPr>
            <p:ph idx="1"/>
          </p:nvPr>
        </p:nvSpPr>
        <p:spPr>
          <a:xfrm>
            <a:off x="167796" y="4343400"/>
            <a:ext cx="4709004" cy="1524000"/>
          </a:xfrm>
        </p:spPr>
        <p:txBody>
          <a:bodyPr>
            <a:normAutofit fontScale="85000" lnSpcReduction="10000"/>
          </a:bodyPr>
          <a:lstStyle/>
          <a:p>
            <a:pPr>
              <a:lnSpc>
                <a:spcPct val="120000"/>
              </a:lnSpc>
              <a:spcBef>
                <a:spcPts val="0"/>
              </a:spcBef>
            </a:pPr>
            <a:r>
              <a:rPr lang="en-US" dirty="0"/>
              <a:t>~10% of protein-coding genes are altered across 2 or more cancer types</a:t>
            </a:r>
          </a:p>
          <a:p>
            <a:pPr>
              <a:lnSpc>
                <a:spcPct val="120000"/>
              </a:lnSpc>
              <a:spcBef>
                <a:spcPts val="0"/>
              </a:spcBef>
            </a:pPr>
            <a:r>
              <a:rPr lang="en-US" dirty="0"/>
              <a:t>~2% of lncRNAs are altered across 2 or more cancer types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PCAT-14 </a:t>
            </a:r>
            <a:r>
              <a:rPr lang="en-US" dirty="0"/>
              <a:t>expression is enriched in prostate cancer</a:t>
            </a:r>
          </a:p>
        </p:txBody>
      </p:sp>
      <p:pic>
        <p:nvPicPr>
          <p:cNvPr id="4" name="Picture 3" descr="SFigure2_Multicancer.pdf"/>
          <p:cNvPicPr>
            <a:picLocks noChangeAspect="1"/>
          </p:cNvPicPr>
          <p:nvPr/>
        </p:nvPicPr>
        <p:blipFill rotWithShape="1">
          <a:blip r:embed="rId2" cstate="hqprint">
            <a:extLst>
              <a:ext uri="{28A0092B-C50C-407E-A947-70E740481C1C}">
                <a14:useLocalDpi xmlns:a14="http://schemas.microsoft.com/office/drawing/2010/main"/>
              </a:ext>
            </a:extLst>
          </a:blip>
          <a:srcRect t="23500" b="20555"/>
          <a:stretch/>
        </p:blipFill>
        <p:spPr>
          <a:xfrm>
            <a:off x="-76200" y="1169883"/>
            <a:ext cx="5713361" cy="4136316"/>
          </a:xfrm>
          <a:prstGeom prst="rect">
            <a:avLst/>
          </a:prstGeom>
        </p:spPr>
      </p:pic>
      <p:sp>
        <p:nvSpPr>
          <p:cNvPr id="5" name="TextBox 4"/>
          <p:cNvSpPr txBox="1"/>
          <p:nvPr/>
        </p:nvSpPr>
        <p:spPr>
          <a:xfrm>
            <a:off x="4708296" y="6019800"/>
            <a:ext cx="4364820" cy="261610"/>
          </a:xfrm>
          <a:prstGeom prst="rect">
            <a:avLst/>
          </a:prstGeom>
          <a:noFill/>
        </p:spPr>
        <p:txBody>
          <a:bodyPr wrap="square" rtlCol="0">
            <a:spAutoFit/>
          </a:bodyPr>
          <a:lstStyle/>
          <a:p>
            <a:pPr algn="r"/>
            <a:r>
              <a:rPr lang="en-US" sz="1050" b="1" dirty="0">
                <a:latin typeface="Arial" panose="020B0604020202020204" pitchFamily="34" charset="0"/>
                <a:cs typeface="Arial" panose="020B0604020202020204" pitchFamily="34" charset="0"/>
              </a:rPr>
              <a:t>(European Urology -- White et al., 2017</a:t>
            </a:r>
            <a:r>
              <a:rPr lang="en-US" sz="1050" b="1" i="1" dirty="0">
                <a:latin typeface="Arial" panose="020B0604020202020204" pitchFamily="34" charset="0"/>
                <a:cs typeface="Arial" panose="020B0604020202020204" pitchFamily="34" charset="0"/>
              </a:rPr>
              <a:t>)</a:t>
            </a:r>
            <a:endParaRPr lang="en-US" sz="1050" b="1" dirty="0">
              <a:latin typeface="Arial" panose="020B0604020202020204" pitchFamily="34" charset="0"/>
              <a:cs typeface="Arial" panose="020B0604020202020204" pitchFamily="34" charset="0"/>
            </a:endParaRPr>
          </a:p>
        </p:txBody>
      </p:sp>
      <p:pic>
        <p:nvPicPr>
          <p:cNvPr id="3" name="Picture 2" descr="SFigure10_AR_Responsiveness.pdf">
            <a:extLst>
              <a:ext uri="{FF2B5EF4-FFF2-40B4-BE49-F238E27FC236}">
                <a16:creationId xmlns:a16="http://schemas.microsoft.com/office/drawing/2014/main" id="{F2EBE7F1-83FA-22FF-C2B5-08EA18353C5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2048" t="11111" r="27146" b="57223"/>
          <a:stretch/>
        </p:blipFill>
        <p:spPr>
          <a:xfrm>
            <a:off x="6070279" y="2286000"/>
            <a:ext cx="3173094" cy="2559430"/>
          </a:xfrm>
          <a:prstGeom prst="rect">
            <a:avLst/>
          </a:prstGeom>
        </p:spPr>
      </p:pic>
    </p:spTree>
    <p:extLst>
      <p:ext uri="{BB962C8B-B14F-4D97-AF65-F5344CB8AC3E}">
        <p14:creationId xmlns:p14="http://schemas.microsoft.com/office/powerpoint/2010/main" val="17384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601EF-010D-15D2-10AB-EB702D6B5D92}"/>
              </a:ext>
            </a:extLst>
          </p:cNvPr>
          <p:cNvSpPr>
            <a:spLocks noGrp="1"/>
          </p:cNvSpPr>
          <p:nvPr>
            <p:ph type="title"/>
          </p:nvPr>
        </p:nvSpPr>
        <p:spPr/>
        <p:txBody>
          <a:bodyPr/>
          <a:lstStyle/>
          <a:p>
            <a:r>
              <a:rPr lang="en-US" dirty="0"/>
              <a:t>Diversity of noncoding RNAs</a:t>
            </a:r>
          </a:p>
        </p:txBody>
      </p:sp>
      <p:pic>
        <p:nvPicPr>
          <p:cNvPr id="1026" name="Picture 2" descr="Fig. 1">
            <a:extLst>
              <a:ext uri="{FF2B5EF4-FFF2-40B4-BE49-F238E27FC236}">
                <a16:creationId xmlns:a16="http://schemas.microsoft.com/office/drawing/2014/main" id="{7761A738-793D-23D6-C09E-934E8B0763D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0600" y="653844"/>
            <a:ext cx="6324600" cy="556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0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PCAT-14</a:t>
            </a:r>
            <a:r>
              <a:rPr lang="en-US" dirty="0"/>
              <a:t> as a single gene predictor of aggressive disease </a:t>
            </a:r>
          </a:p>
        </p:txBody>
      </p:sp>
      <p:pic>
        <p:nvPicPr>
          <p:cNvPr id="4" name="Picture 3" descr="Figure2.pdf"/>
          <p:cNvPicPr>
            <a:picLocks noChangeAspect="1"/>
          </p:cNvPicPr>
          <p:nvPr/>
        </p:nvPicPr>
        <p:blipFill rotWithShape="1">
          <a:blip r:embed="rId2" cstate="hqprint">
            <a:extLst>
              <a:ext uri="{28A0092B-C50C-407E-A947-70E740481C1C}">
                <a14:useLocalDpi xmlns:a14="http://schemas.microsoft.com/office/drawing/2010/main"/>
              </a:ext>
            </a:extLst>
          </a:blip>
          <a:srcRect l="4793" t="3704" r="2461" b="26111"/>
          <a:stretch/>
        </p:blipFill>
        <p:spPr>
          <a:xfrm>
            <a:off x="1447800" y="580820"/>
            <a:ext cx="5816600" cy="5696360"/>
          </a:xfrm>
          <a:prstGeom prst="rect">
            <a:avLst/>
          </a:prstGeom>
        </p:spPr>
      </p:pic>
      <p:sp>
        <p:nvSpPr>
          <p:cNvPr id="5" name="TextBox 4"/>
          <p:cNvSpPr txBox="1"/>
          <p:nvPr/>
        </p:nvSpPr>
        <p:spPr>
          <a:xfrm>
            <a:off x="4779180" y="6000181"/>
            <a:ext cx="43648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(European Urology -- White et al., 2017</a:t>
            </a:r>
            <a:r>
              <a:rPr lang="en-US" sz="1200" b="1" i="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823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9C62-C796-F245-8062-26C66598AFCE}"/>
              </a:ext>
            </a:extLst>
          </p:cNvPr>
          <p:cNvSpPr>
            <a:spLocks noGrp="1"/>
          </p:cNvSpPr>
          <p:nvPr>
            <p:ph type="title"/>
          </p:nvPr>
        </p:nvSpPr>
        <p:spPr/>
        <p:txBody>
          <a:bodyPr/>
          <a:lstStyle/>
          <a:p>
            <a:r>
              <a:rPr lang="en-US" sz="2400" b="1" dirty="0">
                <a:solidFill>
                  <a:srgbClr val="000000"/>
                </a:solidFill>
                <a:latin typeface="Trebuchet MS" panose="020B0703020202090204" pitchFamily="34" charset="0"/>
              </a:rPr>
              <a:t>Long noncoding RNAs and the tumor microenvironment</a:t>
            </a:r>
          </a:p>
        </p:txBody>
      </p:sp>
      <p:pic>
        <p:nvPicPr>
          <p:cNvPr id="7" name="Picture 6">
            <a:extLst>
              <a:ext uri="{FF2B5EF4-FFF2-40B4-BE49-F238E27FC236}">
                <a16:creationId xmlns:a16="http://schemas.microsoft.com/office/drawing/2014/main" id="{04EF2AE1-B8E8-4349-9296-C56E8383CC5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25030" t="11707" r="11001" b="55933"/>
          <a:stretch/>
        </p:blipFill>
        <p:spPr>
          <a:xfrm>
            <a:off x="1080064" y="914400"/>
            <a:ext cx="6983871" cy="4572000"/>
          </a:xfrm>
          <a:prstGeom prst="rect">
            <a:avLst/>
          </a:prstGeom>
        </p:spPr>
      </p:pic>
      <p:sp>
        <p:nvSpPr>
          <p:cNvPr id="3" name="TextBox 2">
            <a:extLst>
              <a:ext uri="{FF2B5EF4-FFF2-40B4-BE49-F238E27FC236}">
                <a16:creationId xmlns:a16="http://schemas.microsoft.com/office/drawing/2014/main" id="{32251586-F719-89C1-3E9A-1E67DA342859}"/>
              </a:ext>
            </a:extLst>
          </p:cNvPr>
          <p:cNvSpPr txBox="1"/>
          <p:nvPr/>
        </p:nvSpPr>
        <p:spPr>
          <a:xfrm>
            <a:off x="5618157" y="5943600"/>
            <a:ext cx="3525843"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(Nature Reviews Cancer Liu et al., 2021)</a:t>
            </a:r>
          </a:p>
        </p:txBody>
      </p:sp>
    </p:spTree>
    <p:extLst>
      <p:ext uri="{BB962C8B-B14F-4D97-AF65-F5344CB8AC3E}">
        <p14:creationId xmlns:p14="http://schemas.microsoft.com/office/powerpoint/2010/main" val="4054801256"/>
      </p:ext>
    </p:extLst>
  </p:cSld>
  <p:clrMapOvr>
    <a:masterClrMapping/>
  </p:clrMapOvr>
  <mc:AlternateContent xmlns:mc="http://schemas.openxmlformats.org/markup-compatibility/2006" xmlns:p14="http://schemas.microsoft.com/office/powerpoint/2010/main">
    <mc:Choice Requires="p14">
      <p:transition spd="slow" p14:dur="2000" advTm="28848"/>
    </mc:Choice>
    <mc:Fallback xmlns="">
      <p:transition spd="slow" advTm="28848"/>
    </mc:Fallback>
  </mc:AlternateContent>
  <p:extLst>
    <p:ext uri="{3A86A75C-4F4B-4683-9AE1-C65F6400EC91}">
      <p14:laserTraceLst xmlns:p14="http://schemas.microsoft.com/office/powerpoint/2010/main">
        <p14:tracePtLst>
          <p14:tracePt t="20774" x="6684963" y="11113"/>
          <p14:tracePt t="20783" x="6642100" y="95250"/>
          <p14:tracePt t="20799" x="6621463" y="138113"/>
          <p14:tracePt t="20799" x="6557963" y="255588"/>
          <p14:tracePt t="20806" x="6515100" y="330200"/>
          <p14:tracePt t="20814" x="6472238" y="415925"/>
          <p14:tracePt t="20822" x="6451600" y="457200"/>
          <p14:tracePt t="20829" x="6408738" y="542925"/>
          <p14:tracePt t="20849" x="6291263" y="766763"/>
          <p14:tracePt t="20855" x="6248400" y="852488"/>
          <p14:tracePt t="20863" x="6205538" y="947738"/>
          <p14:tracePt t="20870" x="6162675" y="1042988"/>
          <p14:tracePt t="20879" x="6121400" y="1139825"/>
          <p14:tracePt t="20886" x="6099175" y="1182688"/>
          <p14:tracePt t="20895" x="6056313" y="1277938"/>
          <p14:tracePt t="20910" x="6024563" y="1373188"/>
          <p14:tracePt t="20911" x="5992813" y="1458913"/>
          <p14:tracePt t="20917" x="5972175" y="1533525"/>
          <p14:tracePt t="20927" x="5949950" y="1608138"/>
          <p14:tracePt t="20934" x="5918200" y="1671638"/>
          <p14:tracePt t="20943" x="5908675" y="1735138"/>
          <p14:tracePt t="20951" x="5886450" y="1800225"/>
          <p14:tracePt t="20959" x="5875338" y="1863725"/>
          <p14:tracePt t="20968" x="5865813" y="1916113"/>
          <p14:tracePt t="20975" x="5854700" y="1981200"/>
          <p14:tracePt t="20985" x="5843588" y="2024063"/>
          <p14:tracePt t="20996" x="5843588" y="2076450"/>
          <p14:tracePt t="20997" x="5834063" y="2097088"/>
          <p14:tracePt t="21013" x="5822950" y="2171700"/>
          <p14:tracePt t="21027" x="5811838" y="2205038"/>
          <p14:tracePt t="21033" x="5811838" y="2236788"/>
          <p14:tracePt t="21042" x="5811838" y="2257425"/>
          <p14:tracePt t="21054" x="5800725" y="2289175"/>
          <p14:tracePt t="21054" x="5800725" y="2311400"/>
          <p14:tracePt t="21068" x="5800725" y="2332038"/>
          <p14:tracePt t="21073" x="5791200" y="2352675"/>
          <p14:tracePt t="21080" x="5791200" y="2374900"/>
          <p14:tracePt t="21087" x="5791200" y="2406650"/>
          <p14:tracePt t="21094" x="5791200" y="2417763"/>
          <p14:tracePt t="21104" x="5791200" y="2438400"/>
          <p14:tracePt t="21110" x="5791200" y="2460625"/>
          <p14:tracePt t="21119" x="5791200" y="2481263"/>
          <p14:tracePt t="21135" x="5791200" y="2492375"/>
          <p14:tracePt t="21135" x="5780088" y="2501900"/>
          <p14:tracePt t="21142" x="5780088" y="2513013"/>
          <p14:tracePt t="21155" x="5780088" y="2524125"/>
          <p14:tracePt t="21522" x="5780088" y="2535238"/>
          <p14:tracePt t="21527" x="5791200" y="2544763"/>
          <p14:tracePt t="21543" x="5811838" y="2576513"/>
          <p14:tracePt t="21560" x="5843588" y="2598738"/>
          <p14:tracePt t="21579" x="5865813" y="2619375"/>
          <p14:tracePt t="21586" x="5886450" y="2630488"/>
          <p14:tracePt t="21594" x="5897563" y="2641600"/>
          <p14:tracePt t="21601" x="5918200" y="2662238"/>
          <p14:tracePt t="21612" x="5940425" y="2673350"/>
          <p14:tracePt t="21619" x="5949950" y="2682875"/>
          <p14:tracePt t="21631" x="5972175" y="2693988"/>
          <p14:tracePt t="21631" x="5981700" y="2705100"/>
          <p14:tracePt t="21647" x="6015038" y="2736850"/>
          <p14:tracePt t="21662" x="6035675" y="2747963"/>
          <p14:tracePt t="21676" x="6046788" y="2747963"/>
          <p14:tracePt t="21677" x="6056313" y="2768600"/>
          <p14:tracePt t="21683" x="6067425" y="2768600"/>
          <p14:tracePt t="21693" x="6078538" y="2779713"/>
          <p14:tracePt t="21700" x="6078538" y="2790825"/>
          <p14:tracePt t="21709" x="6089650" y="2790825"/>
          <p14:tracePt t="21715" x="6099175" y="2800350"/>
          <p14:tracePt t="21726" x="6110288" y="2800350"/>
          <p14:tracePt t="21734" x="6110288" y="2811463"/>
          <p14:tracePt t="21744" x="6121400" y="2822575"/>
          <p14:tracePt t="21761" x="6130925" y="2832100"/>
          <p14:tracePt t="21776" x="6142038" y="2843213"/>
          <p14:tracePt t="21791" x="6153150" y="2843213"/>
          <p14:tracePt t="21796" x="6153150" y="2854325"/>
          <p14:tracePt t="21818" x="6162675" y="2863850"/>
          <p14:tracePt t="21839" x="6173788" y="2863850"/>
          <p14:tracePt t="21844" x="6173788" y="2874963"/>
          <p14:tracePt t="21852" x="6184900" y="2874963"/>
          <p14:tracePt t="21860" x="6196013" y="2886075"/>
          <p14:tracePt t="21868" x="6205538" y="2886075"/>
          <p14:tracePt t="21879" x="6216650" y="2897188"/>
          <p14:tracePt t="21886" x="6227763" y="2897188"/>
          <p14:tracePt t="21897" x="6248400" y="2906713"/>
          <p14:tracePt t="21913" x="6270625" y="2917825"/>
          <p14:tracePt t="21929" x="6291263" y="2928938"/>
          <p14:tracePt t="21944" x="6311900" y="2938463"/>
          <p14:tracePt t="21960" x="6323013" y="2949575"/>
          <p14:tracePt t="21965" x="6334125" y="2949575"/>
          <p14:tracePt t="21975" x="6343650" y="2949575"/>
          <p14:tracePt t="21982" x="6354763" y="2960688"/>
          <p14:tracePt t="21989" x="6365875" y="2960688"/>
          <p14:tracePt t="22003" x="6386513" y="2960688"/>
          <p14:tracePt t="22003" x="6386513" y="2971800"/>
          <p14:tracePt t="22012" x="6397625" y="2971800"/>
          <p14:tracePt t="22019" x="6408738" y="2971800"/>
          <p14:tracePt t="22029" x="6429375" y="2971800"/>
          <p14:tracePt t="22036" x="6440488" y="2981325"/>
          <p14:tracePt t="22045" x="6451600" y="2981325"/>
          <p14:tracePt t="22053" x="6483350" y="2981325"/>
          <p14:tracePt t="22060" x="6492875" y="2981325"/>
          <p14:tracePt t="22068" x="6515100" y="2992438"/>
          <p14:tracePt t="22075" x="6546850" y="2992438"/>
          <p14:tracePt t="22084" x="6557963" y="2992438"/>
          <p14:tracePt t="22092" x="6578600" y="3003550"/>
          <p14:tracePt t="22101" x="6610350" y="3003550"/>
          <p14:tracePt t="22108" x="6621463" y="3003550"/>
          <p14:tracePt t="22118" x="6642100" y="3013075"/>
          <p14:tracePt t="22125" x="6664325" y="3013075"/>
          <p14:tracePt t="22134" x="6684963" y="3024188"/>
          <p14:tracePt t="22149" x="6705600" y="3024188"/>
          <p14:tracePt t="22149" x="6727825" y="3024188"/>
          <p14:tracePt t="22159" x="6738938" y="3024188"/>
          <p14:tracePt t="22176" x="6759575" y="3035300"/>
          <p14:tracePt t="22177" x="6780213" y="3035300"/>
          <p14:tracePt t="22183" x="6802438" y="3035300"/>
          <p14:tracePt t="22194" x="6813550" y="3046413"/>
          <p14:tracePt t="22194" x="6834188" y="3046413"/>
          <p14:tracePt t="22207" x="6854825" y="3046413"/>
          <p14:tracePt t="22213" x="6865938" y="3055938"/>
          <p14:tracePt t="22220" x="6886575" y="3055938"/>
          <p14:tracePt t="22230" x="6897688" y="3055938"/>
          <p14:tracePt t="22236" x="6908800" y="3067050"/>
          <p14:tracePt t="22245" x="6929438" y="3067050"/>
          <p14:tracePt t="22252" x="6951663" y="3067050"/>
          <p14:tracePt t="22259" x="6972300" y="3078163"/>
          <p14:tracePt t="22272" x="6983413" y="3078163"/>
          <p14:tracePt t="22278" x="6992938" y="3078163"/>
          <p14:tracePt t="22284" x="7015163" y="3078163"/>
          <p14:tracePt t="22291" x="7026275" y="3078163"/>
          <p14:tracePt t="22298" x="7035800" y="3078163"/>
          <p14:tracePt t="22316" x="7058025" y="3078163"/>
          <p14:tracePt t="22323" x="7067550" y="3078163"/>
          <p14:tracePt t="22339" x="7078663" y="3078163"/>
          <p14:tracePt t="22358" x="7089775" y="3078163"/>
          <p14:tracePt t="22364" x="7100888" y="3078163"/>
          <p14:tracePt t="22390" x="7110413" y="3078163"/>
          <p14:tracePt t="22403" x="7121525" y="3078163"/>
          <p14:tracePt t="22422" x="7132638" y="3078163"/>
          <p14:tracePt t="22456" x="7142163" y="3078163"/>
          <p14:tracePt t="22466" x="7142163" y="3067050"/>
          <p14:tracePt t="22488" x="7153275" y="3055938"/>
          <p14:tracePt t="22519" x="7153275" y="3046413"/>
          <p14:tracePt t="22544" x="7153275" y="3035300"/>
          <p14:tracePt t="22572" x="7153275" y="3024188"/>
          <p14:tracePt t="22599" x="7153275" y="3013075"/>
          <p14:tracePt t="22628" x="7142163" y="3003550"/>
          <p14:tracePt t="22648" x="7132638" y="2992438"/>
          <p14:tracePt t="22655" x="7121525" y="2992438"/>
          <p14:tracePt t="22669" x="7110413" y="2981325"/>
          <p14:tracePt t="22670" x="7089775" y="2971800"/>
          <p14:tracePt t="22677" x="7067550" y="2971800"/>
          <p14:tracePt t="22685" x="7058025" y="2960688"/>
          <p14:tracePt t="22699" x="7026275" y="2949575"/>
          <p14:tracePt t="22705" x="7015163" y="2938463"/>
          <p14:tracePt t="22714" x="6992938" y="2928938"/>
          <p14:tracePt t="22722" x="6961188" y="2917825"/>
          <p14:tracePt t="22731" x="6951663" y="2906713"/>
          <p14:tracePt t="22740" x="6919913" y="2897188"/>
          <p14:tracePt t="22740" x="6886575" y="2886075"/>
          <p14:tracePt t="22751" x="6877050" y="2886075"/>
          <p14:tracePt t="22759" x="6834188" y="2874963"/>
          <p14:tracePt t="22774" x="6802438" y="2863850"/>
          <p14:tracePt t="22775" x="6770688" y="2854325"/>
          <p14:tracePt t="22781" x="6738938" y="2843213"/>
          <p14:tracePt t="22789" x="6705600" y="2843213"/>
          <p14:tracePt t="22798" x="6664325" y="2832100"/>
          <p14:tracePt t="22813" x="6578600" y="2811463"/>
          <p14:tracePt t="22828" x="6535738" y="2800350"/>
          <p14:tracePt t="22834" x="6483350" y="2790825"/>
          <p14:tracePt t="22841" x="6429375" y="2779713"/>
          <p14:tracePt t="22849" x="6365875" y="2768600"/>
          <p14:tracePt t="22857" x="6311900" y="2757488"/>
          <p14:tracePt t="22865" x="6259513" y="2747963"/>
          <p14:tracePt t="22873" x="6216650" y="2736850"/>
          <p14:tracePt t="22882" x="6173788" y="2725738"/>
          <p14:tracePt t="22890" x="6121400" y="2716213"/>
          <p14:tracePt t="22903" x="6024563" y="2705100"/>
          <p14:tracePt t="22921" x="5981700" y="2693988"/>
          <p14:tracePt t="22921" x="5929313" y="2693988"/>
          <p14:tracePt t="22927" x="5865813" y="2693988"/>
          <p14:tracePt t="22936" x="5822950" y="2693988"/>
          <p14:tracePt t="22943" x="5768975" y="2693988"/>
          <p14:tracePt t="22949" x="5716588" y="2693988"/>
          <p14:tracePt t="22964" x="5662613" y="2693988"/>
          <p14:tracePt t="22970" x="5610225" y="2693988"/>
          <p14:tracePt t="22978" x="5556250" y="2705100"/>
          <p14:tracePt t="22985" x="5503863" y="2716213"/>
          <p14:tracePt t="22992" x="5449888" y="2747963"/>
          <p14:tracePt t="23007" x="5407025" y="2768600"/>
          <p14:tracePt t="23007" x="5365750" y="2800350"/>
          <p14:tracePt t="23021" x="5343525" y="2822575"/>
          <p14:tracePt t="23022" x="5311775" y="2863850"/>
          <p14:tracePt t="23035" x="5291138" y="2886075"/>
          <p14:tracePt t="23041" x="5280025" y="2906713"/>
          <p14:tracePt t="23055" x="5268913" y="2928938"/>
          <p14:tracePt t="23055" x="5259388" y="2949575"/>
          <p14:tracePt t="23064" x="5248275" y="2971800"/>
          <p14:tracePt t="23073" x="5248275" y="2992438"/>
          <p14:tracePt t="23083" x="5248275" y="3024188"/>
          <p14:tracePt t="23090" x="5248275" y="3035300"/>
          <p14:tracePt t="23097" x="5248275" y="3067050"/>
          <p14:tracePt t="23105" x="5248275" y="3098800"/>
          <p14:tracePt t="23113" x="5259388" y="3130550"/>
          <p14:tracePt t="23121" x="5280025" y="3162300"/>
          <p14:tracePt t="23129" x="5322888" y="3194050"/>
          <p14:tracePt t="23138" x="5365750" y="3248025"/>
          <p14:tracePt t="23146" x="5418138" y="3279775"/>
          <p14:tracePt t="23154" x="5472113" y="3322638"/>
          <p14:tracePt t="23163" x="5535613" y="3365500"/>
          <p14:tracePt t="23171" x="5588000" y="3397250"/>
          <p14:tracePt t="23180" x="5662613" y="3429000"/>
          <p14:tracePt t="23189" x="5727700" y="3460750"/>
          <p14:tracePt t="23201" x="5865813" y="3514725"/>
          <p14:tracePt t="23208" x="5940425" y="3535363"/>
          <p14:tracePt t="23217" x="6003925" y="3546475"/>
          <p14:tracePt t="23225" x="6056313" y="3567113"/>
          <p14:tracePt t="23233" x="6121400" y="3589338"/>
          <p14:tracePt t="23240" x="6184900" y="3598863"/>
          <p14:tracePt t="23248" x="6237288" y="3598863"/>
          <p14:tracePt t="23256" x="6291263" y="3609975"/>
          <p14:tracePt t="23263" x="6343650" y="3609975"/>
          <p14:tracePt t="23277" x="6397625" y="3621088"/>
          <p14:tracePt t="23283" x="6429375" y="3621088"/>
          <p14:tracePt t="23291" x="6451600" y="3621088"/>
          <p14:tracePt t="23298" x="6515100" y="3621088"/>
          <p14:tracePt t="23305" x="6535738" y="3621088"/>
          <p14:tracePt t="23311" x="6589713" y="3621088"/>
          <p14:tracePt t="23322" x="6599238" y="3621088"/>
          <p14:tracePt t="23329" x="6632575" y="3621088"/>
          <p14:tracePt t="23338" x="6673850" y="3609975"/>
          <p14:tracePt t="23349" x="6705600" y="3598863"/>
          <p14:tracePt t="23356" x="6738938" y="3589338"/>
          <p14:tracePt t="23366" x="6759575" y="3578225"/>
          <p14:tracePt t="23374" x="6791325" y="3567113"/>
          <p14:tracePt t="23381" x="6823075" y="3567113"/>
          <p14:tracePt t="23388" x="6845300" y="3556000"/>
          <p14:tracePt t="23396" x="6877050" y="3546475"/>
          <p14:tracePt t="23411" x="6908800" y="3546475"/>
          <p14:tracePt t="23411" x="6951663" y="3524250"/>
          <p14:tracePt t="23417" x="6961188" y="3524250"/>
          <p14:tracePt t="23424" x="6983413" y="3514725"/>
          <p14:tracePt t="23438" x="7015163" y="3503613"/>
          <p14:tracePt t="23444" x="7046913" y="3492500"/>
          <p14:tracePt t="23450" x="7058025" y="3492500"/>
          <p14:tracePt t="23458" x="7089775" y="3471863"/>
          <p14:tracePt t="23464" x="7100888" y="3471863"/>
          <p14:tracePt t="23483" x="7142163" y="3449638"/>
          <p14:tracePt t="23489" x="7164388" y="3440113"/>
          <p14:tracePt t="23505" x="7173913" y="3429000"/>
          <p14:tracePt t="23505" x="7196138" y="3429000"/>
          <p14:tracePt t="23518" x="7207250" y="3417888"/>
          <p14:tracePt t="23524" x="7216775" y="3408363"/>
          <p14:tracePt t="23531" x="7227888" y="3397250"/>
          <p14:tracePt t="23539" x="7239000" y="3375025"/>
          <p14:tracePt t="23555" x="7248525" y="3365500"/>
          <p14:tracePt t="23555" x="7248525" y="3343275"/>
          <p14:tracePt t="23561" x="7259638" y="3333750"/>
          <p14:tracePt t="23569" x="7270750" y="3311525"/>
          <p14:tracePt t="23578" x="7281863" y="3290888"/>
          <p14:tracePt t="23586" x="7291388" y="3268663"/>
          <p14:tracePt t="23594" x="7302500" y="3248025"/>
          <p14:tracePt t="23602" x="7313613" y="3227388"/>
          <p14:tracePt t="23610" x="7323138" y="3205163"/>
          <p14:tracePt t="23617" x="7323138" y="3194050"/>
          <p14:tracePt t="23635" x="7334250" y="3141663"/>
          <p14:tracePt t="23642" x="7334250" y="3130550"/>
          <p14:tracePt t="23650" x="7334250" y="3119438"/>
          <p14:tracePt t="23668" x="7334250" y="3098800"/>
          <p14:tracePt t="23669" x="7334250" y="3087688"/>
          <p14:tracePt t="23681" x="7334250" y="3078163"/>
          <p14:tracePt t="23699" x="7334250" y="3067050"/>
          <p14:tracePt t="23713" x="7323138" y="3055938"/>
          <p14:tracePt t="23724" x="7313613" y="3055938"/>
          <p14:tracePt t="23730" x="7291388" y="3035300"/>
          <p14:tracePt t="23745" x="7227888" y="3013075"/>
          <p14:tracePt t="23758" x="7196138" y="3003550"/>
          <p14:tracePt t="23773" x="7185025" y="3003550"/>
          <p14:tracePt t="23774" x="7153275" y="2992438"/>
          <p14:tracePt t="23783" x="7121525" y="2981325"/>
          <p14:tracePt t="23792" x="7089775" y="2981325"/>
          <p14:tracePt t="23801" x="7067550" y="2971800"/>
          <p14:tracePt t="23801" x="7035800" y="2971800"/>
          <p14:tracePt t="23816" x="7015163" y="2971800"/>
          <p14:tracePt t="23822" x="6992938" y="2971800"/>
          <p14:tracePt t="23829" x="6972300" y="2971800"/>
          <p14:tracePt t="23837" x="6940550" y="2971800"/>
          <p14:tracePt t="23845" x="6908800" y="2971800"/>
          <p14:tracePt t="23858" x="6877050" y="2971800"/>
          <p14:tracePt t="23871" x="6854825" y="2971800"/>
          <p14:tracePt t="23877" x="6834188" y="2971800"/>
          <p14:tracePt t="23884" x="6823075" y="2981325"/>
          <p14:tracePt t="23891" x="6802438" y="2981325"/>
          <p14:tracePt t="23906" x="6791325" y="2992438"/>
          <p14:tracePt t="23906" x="6780213" y="2992438"/>
          <p14:tracePt t="23919" x="6770688" y="2992438"/>
          <p14:tracePt t="23937" x="6770688" y="3003550"/>
          <p14:tracePt t="23950" x="6759575" y="3003550"/>
          <p14:tracePt t="24004" x="6748463" y="3003550"/>
          <p14:tracePt t="24027" x="6738938" y="3003550"/>
          <p14:tracePt t="24044" x="6727825" y="3003550"/>
          <p14:tracePt t="24061" x="6716713" y="3003550"/>
          <p14:tracePt t="24067" x="6716713" y="2992438"/>
          <p14:tracePt t="24086" x="6705600" y="2992438"/>
          <p14:tracePt t="24112" x="6696075" y="2992438"/>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130C46-EA0B-A44A-A682-8959CF7E3488}"/>
              </a:ext>
            </a:extLst>
          </p:cNvPr>
          <p:cNvPicPr>
            <a:picLocks noChangeAspect="1"/>
          </p:cNvPicPr>
          <p:nvPr/>
        </p:nvPicPr>
        <p:blipFill>
          <a:blip r:embed="rId3"/>
          <a:stretch>
            <a:fillRect/>
          </a:stretch>
        </p:blipFill>
        <p:spPr>
          <a:xfrm>
            <a:off x="4717715" y="1515354"/>
            <a:ext cx="4331034" cy="2648167"/>
          </a:xfrm>
          <a:prstGeom prst="rect">
            <a:avLst/>
          </a:prstGeom>
        </p:spPr>
      </p:pic>
      <p:pic>
        <p:nvPicPr>
          <p:cNvPr id="3" name="Picture 2">
            <a:extLst>
              <a:ext uri="{FF2B5EF4-FFF2-40B4-BE49-F238E27FC236}">
                <a16:creationId xmlns:a16="http://schemas.microsoft.com/office/drawing/2014/main" id="{8AD55C7E-45BE-2C48-9CE9-500D5231E20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52400" y="1363063"/>
            <a:ext cx="4498715" cy="2882828"/>
          </a:xfrm>
          <a:prstGeom prst="rect">
            <a:avLst/>
          </a:prstGeom>
        </p:spPr>
      </p:pic>
      <p:sp>
        <p:nvSpPr>
          <p:cNvPr id="5" name="TextBox 4">
            <a:extLst>
              <a:ext uri="{FF2B5EF4-FFF2-40B4-BE49-F238E27FC236}">
                <a16:creationId xmlns:a16="http://schemas.microsoft.com/office/drawing/2014/main" id="{B2EB939D-C0D4-0C49-8365-F6EB8FCA1BEF}"/>
              </a:ext>
            </a:extLst>
          </p:cNvPr>
          <p:cNvSpPr txBox="1"/>
          <p:nvPr/>
        </p:nvSpPr>
        <p:spPr>
          <a:xfrm>
            <a:off x="1448996" y="1224562"/>
            <a:ext cx="1955279" cy="300082"/>
          </a:xfrm>
          <a:prstGeom prst="rect">
            <a:avLst/>
          </a:prstGeom>
          <a:noFill/>
        </p:spPr>
        <p:txBody>
          <a:bodyPr wrap="none" rtlCol="0">
            <a:spAutoFit/>
          </a:bodyPr>
          <a:lstStyle/>
          <a:p>
            <a:pPr defTabSz="685800" eaLnBrk="1" fontAlgn="auto" hangingPunct="1">
              <a:spcBef>
                <a:spcPts val="0"/>
              </a:spcBef>
              <a:spcAft>
                <a:spcPts val="0"/>
              </a:spcAft>
              <a:defRPr/>
            </a:pPr>
            <a:r>
              <a:rPr lang="en-US" sz="1350" dirty="0">
                <a:solidFill>
                  <a:srgbClr val="000000"/>
                </a:solidFill>
                <a:latin typeface="Calibri" panose="020F0502020204030204"/>
                <a:ea typeface="+mn-ea"/>
                <a:cs typeface="+mn-cs"/>
              </a:rPr>
              <a:t>Poorly differentiated CRC</a:t>
            </a:r>
          </a:p>
        </p:txBody>
      </p:sp>
      <p:sp>
        <p:nvSpPr>
          <p:cNvPr id="12" name="TextBox 11">
            <a:extLst>
              <a:ext uri="{FF2B5EF4-FFF2-40B4-BE49-F238E27FC236}">
                <a16:creationId xmlns:a16="http://schemas.microsoft.com/office/drawing/2014/main" id="{FCBC97A6-862B-2548-82C3-69B1A16AED25}"/>
              </a:ext>
            </a:extLst>
          </p:cNvPr>
          <p:cNvSpPr txBox="1"/>
          <p:nvPr/>
        </p:nvSpPr>
        <p:spPr>
          <a:xfrm>
            <a:off x="1515360" y="2735226"/>
            <a:ext cx="1820948" cy="300082"/>
          </a:xfrm>
          <a:prstGeom prst="rect">
            <a:avLst/>
          </a:prstGeom>
          <a:noFill/>
        </p:spPr>
        <p:txBody>
          <a:bodyPr wrap="none" rtlCol="0">
            <a:spAutoFit/>
          </a:bodyPr>
          <a:lstStyle/>
          <a:p>
            <a:pPr defTabSz="685800" eaLnBrk="1" fontAlgn="auto" hangingPunct="1">
              <a:spcBef>
                <a:spcPts val="0"/>
              </a:spcBef>
              <a:spcAft>
                <a:spcPts val="0"/>
              </a:spcAft>
              <a:defRPr/>
            </a:pPr>
            <a:r>
              <a:rPr lang="en-US" sz="1350" dirty="0">
                <a:solidFill>
                  <a:srgbClr val="000000"/>
                </a:solidFill>
                <a:latin typeface="Calibri" panose="020F0502020204030204"/>
                <a:ea typeface="+mn-ea"/>
                <a:cs typeface="+mn-cs"/>
              </a:rPr>
              <a:t>Well differentiated CRC</a:t>
            </a:r>
          </a:p>
        </p:txBody>
      </p:sp>
      <p:cxnSp>
        <p:nvCxnSpPr>
          <p:cNvPr id="7" name="Straight Arrow Connector 6">
            <a:extLst>
              <a:ext uri="{FF2B5EF4-FFF2-40B4-BE49-F238E27FC236}">
                <a16:creationId xmlns:a16="http://schemas.microsoft.com/office/drawing/2014/main" id="{3E246901-06BB-A74A-BEDC-86D307B6CE33}"/>
              </a:ext>
            </a:extLst>
          </p:cNvPr>
          <p:cNvCxnSpPr>
            <a:cxnSpLocks/>
            <a:stCxn id="10" idx="0"/>
          </p:cNvCxnSpPr>
          <p:nvPr/>
        </p:nvCxnSpPr>
        <p:spPr>
          <a:xfrm flipV="1">
            <a:off x="2987015" y="2164354"/>
            <a:ext cx="395780" cy="247130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B95E23-D46D-DC45-8857-88C03FF1A216}"/>
              </a:ext>
            </a:extLst>
          </p:cNvPr>
          <p:cNvCxnSpPr>
            <a:cxnSpLocks/>
            <a:stCxn id="10" idx="0"/>
          </p:cNvCxnSpPr>
          <p:nvPr/>
        </p:nvCxnSpPr>
        <p:spPr>
          <a:xfrm flipH="1" flipV="1">
            <a:off x="2963131" y="3953863"/>
            <a:ext cx="23884" cy="68179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6008A4-004A-A84C-BDF8-24F6863EA1E9}"/>
              </a:ext>
            </a:extLst>
          </p:cNvPr>
          <p:cNvSpPr txBox="1"/>
          <p:nvPr/>
        </p:nvSpPr>
        <p:spPr>
          <a:xfrm>
            <a:off x="2453856" y="4635660"/>
            <a:ext cx="1066318" cy="715581"/>
          </a:xfrm>
          <a:prstGeom prst="rect">
            <a:avLst/>
          </a:prstGeom>
          <a:noFill/>
        </p:spPr>
        <p:txBody>
          <a:bodyPr wrap="none" rtlCol="0">
            <a:spAutoFit/>
          </a:bodyPr>
          <a:lstStyle/>
          <a:p>
            <a:pPr defTabSz="685800" eaLnBrk="1" fontAlgn="auto" hangingPunct="1">
              <a:spcBef>
                <a:spcPts val="0"/>
              </a:spcBef>
              <a:spcAft>
                <a:spcPts val="0"/>
              </a:spcAft>
              <a:defRPr/>
            </a:pPr>
            <a:r>
              <a:rPr lang="en-US" sz="1350" dirty="0">
                <a:solidFill>
                  <a:srgbClr val="0070C0"/>
                </a:solidFill>
                <a:latin typeface="Calibri" panose="020F0502020204030204" pitchFamily="34" charset="0"/>
                <a:ea typeface="+mn-ea"/>
                <a:cs typeface="Calibri" panose="020F0502020204030204" pitchFamily="34" charset="0"/>
              </a:rPr>
              <a:t>Cancer cells:</a:t>
            </a:r>
          </a:p>
          <a:p>
            <a:pPr defTabSz="685800" eaLnBrk="1" fontAlgn="auto" hangingPunct="1">
              <a:spcBef>
                <a:spcPts val="0"/>
              </a:spcBef>
              <a:spcAft>
                <a:spcPts val="0"/>
              </a:spcAft>
              <a:defRPr/>
            </a:pPr>
            <a:r>
              <a:rPr lang="en-US" sz="1350" dirty="0">
                <a:solidFill>
                  <a:srgbClr val="0070C0"/>
                </a:solidFill>
                <a:latin typeface="Calibri" panose="020F0502020204030204" pitchFamily="34" charset="0"/>
                <a:ea typeface="+mn-ea"/>
                <a:cs typeface="Calibri" panose="020F0502020204030204" pitchFamily="34" charset="0"/>
              </a:rPr>
              <a:t>ciRS-7 ×</a:t>
            </a:r>
          </a:p>
          <a:p>
            <a:pPr defTabSz="685800" eaLnBrk="1" fontAlgn="auto" hangingPunct="1">
              <a:spcBef>
                <a:spcPts val="0"/>
              </a:spcBef>
              <a:spcAft>
                <a:spcPts val="0"/>
              </a:spcAft>
              <a:defRPr/>
            </a:pPr>
            <a:r>
              <a:rPr lang="en-US" sz="1350" dirty="0">
                <a:solidFill>
                  <a:srgbClr val="0070C0"/>
                </a:solidFill>
                <a:latin typeface="Calibri" panose="020F0502020204030204" pitchFamily="34" charset="0"/>
                <a:ea typeface="+mn-ea"/>
                <a:cs typeface="Calibri" panose="020F0502020204030204" pitchFamily="34" charset="0"/>
              </a:rPr>
              <a:t>miR-7</a:t>
            </a:r>
            <a:r>
              <a:rPr lang="zh-CN" altLang="en-US" sz="1350" dirty="0">
                <a:solidFill>
                  <a:srgbClr val="0070C0"/>
                </a:solidFill>
                <a:latin typeface="Calibri" panose="020F0502020204030204" pitchFamily="34" charset="0"/>
                <a:ea typeface="宋体" panose="02010600030101010101" pitchFamily="2" charset="-122"/>
                <a:cs typeface="Calibri" panose="020F0502020204030204" pitchFamily="34" charset="0"/>
              </a:rPr>
              <a:t> </a:t>
            </a:r>
            <a:r>
              <a:rPr lang="en-US" sz="1350" dirty="0">
                <a:solidFill>
                  <a:srgbClr val="0070C0"/>
                </a:solidFill>
                <a:latin typeface="Calibri" panose="020F0502020204030204" pitchFamily="34" charset="0"/>
                <a:ea typeface="+mn-ea"/>
                <a:cs typeface="Calibri" panose="020F0502020204030204" pitchFamily="34" charset="0"/>
              </a:rPr>
              <a:t>√</a:t>
            </a:r>
          </a:p>
        </p:txBody>
      </p:sp>
      <p:cxnSp>
        <p:nvCxnSpPr>
          <p:cNvPr id="19" name="Straight Arrow Connector 18">
            <a:extLst>
              <a:ext uri="{FF2B5EF4-FFF2-40B4-BE49-F238E27FC236}">
                <a16:creationId xmlns:a16="http://schemas.microsoft.com/office/drawing/2014/main" id="{C4596103-4AA5-7B49-96B1-5CA54B80B60B}"/>
              </a:ext>
            </a:extLst>
          </p:cNvPr>
          <p:cNvCxnSpPr>
            <a:cxnSpLocks/>
            <a:stCxn id="24" idx="0"/>
          </p:cNvCxnSpPr>
          <p:nvPr/>
        </p:nvCxnSpPr>
        <p:spPr>
          <a:xfrm flipH="1" flipV="1">
            <a:off x="4356953" y="2046481"/>
            <a:ext cx="47953" cy="2295197"/>
          </a:xfrm>
          <a:prstGeom prst="straightConnector1">
            <a:avLst/>
          </a:prstGeom>
          <a:ln w="19050">
            <a:solidFill>
              <a:srgbClr val="74295A"/>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B75DC45-BE04-D346-B242-370FDBD4C635}"/>
              </a:ext>
            </a:extLst>
          </p:cNvPr>
          <p:cNvCxnSpPr>
            <a:cxnSpLocks/>
            <a:stCxn id="24" idx="0"/>
          </p:cNvCxnSpPr>
          <p:nvPr/>
        </p:nvCxnSpPr>
        <p:spPr>
          <a:xfrm flipH="1" flipV="1">
            <a:off x="3971924" y="3911960"/>
            <a:ext cx="432982" cy="429718"/>
          </a:xfrm>
          <a:prstGeom prst="straightConnector1">
            <a:avLst/>
          </a:prstGeom>
          <a:ln w="19050">
            <a:solidFill>
              <a:srgbClr val="74295A"/>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800E4FF-2AE4-DB4F-A04B-CF940E6B97EA}"/>
              </a:ext>
            </a:extLst>
          </p:cNvPr>
          <p:cNvSpPr txBox="1"/>
          <p:nvPr/>
        </p:nvSpPr>
        <p:spPr>
          <a:xfrm>
            <a:off x="3841899" y="4341678"/>
            <a:ext cx="1126014" cy="715581"/>
          </a:xfrm>
          <a:prstGeom prst="rect">
            <a:avLst/>
          </a:prstGeom>
          <a:noFill/>
          <a:ln>
            <a:noFill/>
          </a:ln>
        </p:spPr>
        <p:txBody>
          <a:bodyPr wrap="none" rtlCol="0">
            <a:spAutoFit/>
          </a:bodyPr>
          <a:lstStyle/>
          <a:p>
            <a:pPr defTabSz="685800" eaLnBrk="1" fontAlgn="auto" hangingPunct="1">
              <a:spcBef>
                <a:spcPts val="0"/>
              </a:spcBef>
              <a:spcAft>
                <a:spcPts val="0"/>
              </a:spcAft>
              <a:defRPr/>
            </a:pPr>
            <a:r>
              <a:rPr lang="en-US" sz="1350" dirty="0">
                <a:solidFill>
                  <a:srgbClr val="74295A"/>
                </a:solidFill>
                <a:latin typeface="Calibri" panose="020F0502020204030204" pitchFamily="34" charset="0"/>
                <a:ea typeface="+mn-ea"/>
                <a:cs typeface="Calibri" panose="020F0502020204030204" pitchFamily="34" charset="0"/>
              </a:rPr>
              <a:t>Stromal cells:</a:t>
            </a:r>
          </a:p>
          <a:p>
            <a:pPr defTabSz="685800" eaLnBrk="1" fontAlgn="auto" hangingPunct="1">
              <a:spcBef>
                <a:spcPts val="0"/>
              </a:spcBef>
              <a:spcAft>
                <a:spcPts val="0"/>
              </a:spcAft>
              <a:defRPr/>
            </a:pPr>
            <a:r>
              <a:rPr lang="en-US" sz="1350" dirty="0">
                <a:solidFill>
                  <a:srgbClr val="74295A"/>
                </a:solidFill>
                <a:latin typeface="Calibri" panose="020F0502020204030204" pitchFamily="34" charset="0"/>
                <a:ea typeface="+mn-ea"/>
                <a:cs typeface="Calibri" panose="020F0502020204030204" pitchFamily="34" charset="0"/>
              </a:rPr>
              <a:t>ciRS-7 √</a:t>
            </a:r>
          </a:p>
          <a:p>
            <a:pPr defTabSz="685800" eaLnBrk="1" fontAlgn="auto" hangingPunct="1">
              <a:spcBef>
                <a:spcPts val="0"/>
              </a:spcBef>
              <a:spcAft>
                <a:spcPts val="0"/>
              </a:spcAft>
              <a:defRPr/>
            </a:pPr>
            <a:r>
              <a:rPr lang="en-US" altLang="zh-CN" sz="1350" dirty="0">
                <a:solidFill>
                  <a:srgbClr val="74295A"/>
                </a:solidFill>
                <a:latin typeface="Calibri" panose="020F0502020204030204" pitchFamily="34" charset="0"/>
                <a:ea typeface="宋体" panose="02010600030101010101" pitchFamily="2" charset="-122"/>
                <a:cs typeface="Calibri" panose="020F0502020204030204" pitchFamily="34" charset="0"/>
              </a:rPr>
              <a:t>miR-7</a:t>
            </a:r>
            <a:r>
              <a:rPr lang="zh-CN" altLang="en-US" sz="1350" dirty="0">
                <a:solidFill>
                  <a:srgbClr val="74295A"/>
                </a:solidFill>
                <a:latin typeface="Calibri" panose="020F0502020204030204" pitchFamily="34" charset="0"/>
                <a:ea typeface="宋体" panose="02010600030101010101" pitchFamily="2" charset="-122"/>
                <a:cs typeface="Calibri" panose="020F0502020204030204" pitchFamily="34" charset="0"/>
              </a:rPr>
              <a:t> </a:t>
            </a:r>
            <a:r>
              <a:rPr lang="en-US" sz="1350" dirty="0">
                <a:solidFill>
                  <a:srgbClr val="74295A"/>
                </a:solidFill>
                <a:latin typeface="Calibri" panose="020F0502020204030204" pitchFamily="34" charset="0"/>
                <a:ea typeface="+mn-ea"/>
                <a:cs typeface="Calibri" panose="020F0502020204030204" pitchFamily="34" charset="0"/>
              </a:rPr>
              <a:t>×</a:t>
            </a:r>
            <a:endParaRPr lang="en-US" altLang="zh-CN" sz="1350" dirty="0">
              <a:solidFill>
                <a:srgbClr val="74295A"/>
              </a:solidFill>
              <a:latin typeface="Calibri" panose="020F0502020204030204" pitchFamily="34" charset="0"/>
              <a:ea typeface="宋体" panose="02010600030101010101" pitchFamily="2" charset="-122"/>
              <a:cs typeface="Calibri" panose="020F0502020204030204" pitchFamily="34" charset="0"/>
            </a:endParaRPr>
          </a:p>
        </p:txBody>
      </p:sp>
      <p:sp>
        <p:nvSpPr>
          <p:cNvPr id="38" name="Rectangle 37">
            <a:extLst>
              <a:ext uri="{FF2B5EF4-FFF2-40B4-BE49-F238E27FC236}">
                <a16:creationId xmlns:a16="http://schemas.microsoft.com/office/drawing/2014/main" id="{C956DEAD-F181-FC48-A34D-F189E26E16F2}"/>
              </a:ext>
            </a:extLst>
          </p:cNvPr>
          <p:cNvSpPr/>
          <p:nvPr/>
        </p:nvSpPr>
        <p:spPr>
          <a:xfrm>
            <a:off x="6705599" y="5940804"/>
            <a:ext cx="2438401" cy="307777"/>
          </a:xfrm>
          <a:prstGeom prst="rect">
            <a:avLst/>
          </a:prstGeom>
        </p:spPr>
        <p:txBody>
          <a:bodyPr wrap="square">
            <a:spAutoFit/>
          </a:bodyPr>
          <a:lstStyle/>
          <a:p>
            <a:pPr algn="r" defTabSz="685800" eaLnBrk="1" fontAlgn="auto" hangingPunct="1">
              <a:spcBef>
                <a:spcPts val="0"/>
              </a:spcBef>
              <a:spcAft>
                <a:spcPts val="0"/>
              </a:spcAft>
              <a:defRPr/>
            </a:pPr>
            <a:r>
              <a:rPr lang="en-US" sz="1400" b="1" dirty="0">
                <a:solidFill>
                  <a:srgbClr val="595958"/>
                </a:solidFill>
                <a:latin typeface="Calibri" panose="020F0502020204030204"/>
                <a:ea typeface="+mn-ea"/>
                <a:cs typeface="+mn-cs"/>
              </a:rPr>
              <a:t>(Kristensen, L.S., et al., 2020)</a:t>
            </a:r>
            <a:endParaRPr lang="en-US" sz="1400" b="1" dirty="0">
              <a:solidFill>
                <a:srgbClr val="595958"/>
              </a:solidFill>
              <a:latin typeface="Calibri" panose="020F0502020204030204" pitchFamily="34" charset="0"/>
              <a:ea typeface="+mn-ea"/>
              <a:cs typeface="Calibri" panose="020F0502020204030204" pitchFamily="34" charset="0"/>
            </a:endParaRPr>
          </a:p>
        </p:txBody>
      </p:sp>
      <p:sp>
        <p:nvSpPr>
          <p:cNvPr id="6" name="Title 5">
            <a:extLst>
              <a:ext uri="{FF2B5EF4-FFF2-40B4-BE49-F238E27FC236}">
                <a16:creationId xmlns:a16="http://schemas.microsoft.com/office/drawing/2014/main" id="{81311E01-4B57-6C26-06B0-B29A1FBDE84B}"/>
              </a:ext>
            </a:extLst>
          </p:cNvPr>
          <p:cNvSpPr>
            <a:spLocks noGrp="1"/>
          </p:cNvSpPr>
          <p:nvPr>
            <p:ph type="title"/>
          </p:nvPr>
        </p:nvSpPr>
        <p:spPr>
          <a:xfrm>
            <a:off x="193415" y="315518"/>
            <a:ext cx="8915400" cy="609600"/>
          </a:xfrm>
        </p:spPr>
        <p:txBody>
          <a:bodyPr/>
          <a:lstStyle/>
          <a:p>
            <a:r>
              <a:rPr lang="en-US" dirty="0"/>
              <a:t>Challenge to the miRNA sponge mechanism</a:t>
            </a:r>
          </a:p>
        </p:txBody>
      </p:sp>
    </p:spTree>
    <p:extLst>
      <p:ext uri="{BB962C8B-B14F-4D97-AF65-F5344CB8AC3E}">
        <p14:creationId xmlns:p14="http://schemas.microsoft.com/office/powerpoint/2010/main" val="85056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prstGeom prst="rect">
            <a:avLst/>
          </a:prstGeom>
        </p:spPr>
        <p:txBody>
          <a:bodyPr spcFirstLastPara="1" vert="horz" wrap="square" lIns="91425" tIns="91425" rIns="91425" bIns="91425" numCol="1" anchor="t" anchorCtr="0" compatLnSpc="1">
            <a:prstTxWarp prst="textNoShape">
              <a:avLst/>
            </a:prstTxWarp>
            <a:normAutofit fontScale="90000"/>
          </a:bodyPr>
          <a:lstStyle/>
          <a:p>
            <a:r>
              <a:rPr lang="en" dirty="0"/>
              <a:t>Analysis of lncRNAs in single cell RNA-Seq data from pancreatic cancer patients</a:t>
            </a:r>
            <a:endParaRPr dirty="0"/>
          </a:p>
        </p:txBody>
      </p:sp>
      <p:sp>
        <p:nvSpPr>
          <p:cNvPr id="56" name="Google Shape;56;p13"/>
          <p:cNvSpPr txBox="1">
            <a:spLocks noGrp="1"/>
          </p:cNvSpPr>
          <p:nvPr>
            <p:ph type="body" idx="4294967295"/>
          </p:nvPr>
        </p:nvSpPr>
        <p:spPr>
          <a:xfrm>
            <a:off x="293796" y="1700895"/>
            <a:ext cx="5143500" cy="1345558"/>
          </a:xfrm>
          <a:prstGeom prst="rect">
            <a:avLst/>
          </a:prstGeom>
        </p:spPr>
        <p:txBody>
          <a:bodyPr spcFirstLastPara="1" vert="horz" wrap="square" lIns="91425" tIns="91425" rIns="91425" bIns="91425" numCol="1" anchor="t" anchorCtr="0" compatLnSpc="1">
            <a:prstTxWarp prst="textNoShape">
              <a:avLst/>
            </a:prstTxWarp>
            <a:normAutofit/>
          </a:bodyPr>
          <a:lstStyle/>
          <a:p>
            <a:pPr indent="-330200">
              <a:buSzPts val="1600"/>
            </a:pPr>
            <a:r>
              <a:rPr lang="en" sz="1800" dirty="0"/>
              <a:t>73 samples from 21 patients with PDAC</a:t>
            </a:r>
          </a:p>
          <a:p>
            <a:pPr lvl="1" indent="-330200">
              <a:buSzPts val="1600"/>
            </a:pPr>
            <a:r>
              <a:rPr lang="en" sz="1400" dirty="0"/>
              <a:t>10x Genomics </a:t>
            </a:r>
            <a:r>
              <a:rPr lang="en" sz="1400" dirty="0" err="1"/>
              <a:t>scRNA</a:t>
            </a:r>
            <a:r>
              <a:rPr lang="en" sz="1400" dirty="0"/>
              <a:t>-Seq data (~50K reads per cell)</a:t>
            </a:r>
          </a:p>
          <a:p>
            <a:pPr lvl="1" indent="-330200">
              <a:buSzPts val="1600"/>
            </a:pPr>
            <a:r>
              <a:rPr lang="en" sz="1400" dirty="0"/>
              <a:t>Various cell types identified in TME including PDAC tumors, immune cells, and stromal cells</a:t>
            </a:r>
            <a:endParaRPr sz="1400" dirty="0"/>
          </a:p>
        </p:txBody>
      </p:sp>
      <p:grpSp>
        <p:nvGrpSpPr>
          <p:cNvPr id="4" name="Group 3">
            <a:extLst>
              <a:ext uri="{FF2B5EF4-FFF2-40B4-BE49-F238E27FC236}">
                <a16:creationId xmlns:a16="http://schemas.microsoft.com/office/drawing/2014/main" id="{B10B6BCB-8A2D-E348-3026-321CBC7BB851}"/>
              </a:ext>
            </a:extLst>
          </p:cNvPr>
          <p:cNvGrpSpPr/>
          <p:nvPr/>
        </p:nvGrpSpPr>
        <p:grpSpPr>
          <a:xfrm>
            <a:off x="5780630" y="803262"/>
            <a:ext cx="2209800" cy="2716938"/>
            <a:chOff x="6035474" y="920725"/>
            <a:chExt cx="2209800" cy="2716938"/>
          </a:xfrm>
        </p:grpSpPr>
        <p:pic>
          <p:nvPicPr>
            <p:cNvPr id="55" name="Google Shape;55;p13"/>
            <p:cNvPicPr preferRelativeResize="0"/>
            <p:nvPr/>
          </p:nvPicPr>
          <p:blipFill>
            <a:blip r:embed="rId3">
              <a:alphaModFix/>
            </a:blip>
            <a:stretch>
              <a:fillRect/>
            </a:stretch>
          </p:blipFill>
          <p:spPr>
            <a:xfrm>
              <a:off x="6035474" y="920725"/>
              <a:ext cx="2209800" cy="2716938"/>
            </a:xfrm>
            <a:prstGeom prst="rect">
              <a:avLst/>
            </a:prstGeom>
            <a:noFill/>
            <a:ln>
              <a:noFill/>
            </a:ln>
          </p:spPr>
        </p:pic>
        <p:sp>
          <p:nvSpPr>
            <p:cNvPr id="2" name="Rectangle 1">
              <a:extLst>
                <a:ext uri="{FF2B5EF4-FFF2-40B4-BE49-F238E27FC236}">
                  <a16:creationId xmlns:a16="http://schemas.microsoft.com/office/drawing/2014/main" id="{EADD42F6-6929-67D3-8357-AA4849B2D39B}"/>
                </a:ext>
              </a:extLst>
            </p:cNvPr>
            <p:cNvSpPr/>
            <p:nvPr/>
          </p:nvSpPr>
          <p:spPr bwMode="auto">
            <a:xfrm>
              <a:off x="6035474" y="920725"/>
              <a:ext cx="286393" cy="306422"/>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grpSp>
        <p:nvGrpSpPr>
          <p:cNvPr id="6" name="Group 5">
            <a:extLst>
              <a:ext uri="{FF2B5EF4-FFF2-40B4-BE49-F238E27FC236}">
                <a16:creationId xmlns:a16="http://schemas.microsoft.com/office/drawing/2014/main" id="{8C63C9C5-8D8B-8B7F-E480-7D0D35AED82C}"/>
              </a:ext>
            </a:extLst>
          </p:cNvPr>
          <p:cNvGrpSpPr/>
          <p:nvPr/>
        </p:nvGrpSpPr>
        <p:grpSpPr>
          <a:xfrm>
            <a:off x="321807" y="3637663"/>
            <a:ext cx="8209860" cy="2643327"/>
            <a:chOff x="321807" y="3637663"/>
            <a:chExt cx="8209860" cy="2643327"/>
          </a:xfrm>
        </p:grpSpPr>
        <p:pic>
          <p:nvPicPr>
            <p:cNvPr id="3" name="Google Shape;62;p14">
              <a:extLst>
                <a:ext uri="{FF2B5EF4-FFF2-40B4-BE49-F238E27FC236}">
                  <a16:creationId xmlns:a16="http://schemas.microsoft.com/office/drawing/2014/main" id="{0D2AA8B0-4C3D-FF70-DB42-4061871C757E}"/>
                </a:ext>
              </a:extLst>
            </p:cNvPr>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239393" y="3637663"/>
              <a:ext cx="3292274" cy="2632717"/>
            </a:xfrm>
            <a:prstGeom prst="rect">
              <a:avLst/>
            </a:prstGeom>
            <a:noFill/>
            <a:ln>
              <a:noFill/>
            </a:ln>
          </p:spPr>
        </p:pic>
        <p:sp>
          <p:nvSpPr>
            <p:cNvPr id="5" name="Google Shape;63;p14">
              <a:extLst>
                <a:ext uri="{FF2B5EF4-FFF2-40B4-BE49-F238E27FC236}">
                  <a16:creationId xmlns:a16="http://schemas.microsoft.com/office/drawing/2014/main" id="{364CB8D9-E32D-A1F3-D58D-23A172AE8CE0}"/>
                </a:ext>
              </a:extLst>
            </p:cNvPr>
            <p:cNvSpPr txBox="1">
              <a:spLocks/>
            </p:cNvSpPr>
            <p:nvPr/>
          </p:nvSpPr>
          <p:spPr>
            <a:xfrm>
              <a:off x="321807" y="3766390"/>
              <a:ext cx="4671563" cy="2514600"/>
            </a:xfrm>
            <a:prstGeom prst="rect">
              <a:avLst/>
            </a:prstGeom>
          </p:spPr>
          <p:txBody>
            <a:bodyPr spcFirstLastPara="1" vert="horz" wrap="square" lIns="91425" tIns="91425" rIns="91425" bIns="91425" numCol="1" anchor="t" anchorCtr="0" compatLnSpc="1">
              <a:prstTxWarp prst="textNoShape">
                <a:avLst/>
              </a:prstTxWarp>
              <a:normAutofit/>
            </a:bodyPr>
            <a:lstStyle>
              <a:lvl1pPr marL="342900" indent="-342900" algn="l" rtl="0" eaLnBrk="0" fontAlgn="base" hangingPunct="0">
                <a:spcBef>
                  <a:spcPct val="20000"/>
                </a:spcBef>
                <a:spcAft>
                  <a:spcPct val="0"/>
                </a:spcAft>
                <a:buFont typeface="Times" charset="0"/>
                <a:buChar char="•"/>
                <a:defRPr sz="2400">
                  <a:solidFill>
                    <a:srgbClr val="131313"/>
                  </a:solidFill>
                  <a:latin typeface="Calibri"/>
                  <a:ea typeface="+mn-ea"/>
                  <a:cs typeface="Calibri"/>
                </a:defRPr>
              </a:lvl1pPr>
              <a:lvl2pPr marL="742950" indent="-28575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2pPr>
              <a:lvl3pPr marL="11430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3pPr>
              <a:lvl4pPr marL="16002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4pPr>
              <a:lvl5pPr marL="20574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5pPr>
              <a:lvl6pPr marL="25146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6pPr>
              <a:lvl7pPr marL="29718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7pPr>
              <a:lvl8pPr marL="34290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8pPr>
              <a:lvl9pPr marL="38862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9pPr>
            </a:lstStyle>
            <a:p>
              <a:r>
                <a:rPr lang="en-US" sz="1600" kern="0" dirty="0"/>
                <a:t>Most genes are only detected in a small fraction of cells</a:t>
              </a:r>
              <a:br>
                <a:rPr lang="en-US" sz="1600" kern="0" dirty="0"/>
              </a:br>
              <a:endParaRPr lang="en-US" sz="1600" kern="0" dirty="0"/>
            </a:p>
            <a:p>
              <a:r>
                <a:rPr lang="en-US" sz="1600" kern="0" dirty="0"/>
                <a:t>LncRNAs are more likely to be missed at individual cell level due to their lower expression level</a:t>
              </a:r>
              <a:br>
                <a:rPr lang="en-US" sz="1600" kern="0" dirty="0"/>
              </a:br>
              <a:endParaRPr lang="en-US" sz="1600" kern="0" dirty="0"/>
            </a:p>
            <a:p>
              <a:r>
                <a:rPr lang="en-US" sz="1600" kern="0" dirty="0"/>
                <a:t>Significant number of lncRNAs are detected in as many cells as protein coding cancer genes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196611"/>
            <a:ext cx="8520600" cy="572700"/>
          </a:xfrm>
          <a:prstGeom prst="rect">
            <a:avLst/>
          </a:prstGeom>
        </p:spPr>
        <p:txBody>
          <a:bodyPr spcFirstLastPara="1" vert="horz" wrap="square" lIns="91425" tIns="91425" rIns="91425" bIns="91425" numCol="1" anchor="t" anchorCtr="0" compatLnSpc="1">
            <a:prstTxWarp prst="textNoShape">
              <a:avLst/>
            </a:prstTxWarp>
            <a:normAutofit fontScale="90000"/>
          </a:bodyPr>
          <a:lstStyle/>
          <a:p>
            <a:pPr>
              <a:spcBef>
                <a:spcPts val="0"/>
              </a:spcBef>
              <a:spcAft>
                <a:spcPts val="0"/>
              </a:spcAft>
            </a:pPr>
            <a:r>
              <a:rPr lang="en" dirty="0"/>
              <a:t>LncRNAs as markers of PDAC TME cell types</a:t>
            </a:r>
            <a:endParaRPr dirty="0"/>
          </a:p>
        </p:txBody>
      </p:sp>
      <p:pic>
        <p:nvPicPr>
          <p:cNvPr id="69" name="Google Shape;69;p15"/>
          <p:cNvPicPr preferRelativeResize="0"/>
          <p:nvPr/>
        </p:nvPicPr>
        <p:blipFill>
          <a:blip r:embed="rId3">
            <a:alphaModFix/>
          </a:blip>
          <a:stretch>
            <a:fillRect/>
          </a:stretch>
        </p:blipFill>
        <p:spPr>
          <a:xfrm>
            <a:off x="685800" y="1752600"/>
            <a:ext cx="7636977" cy="3132350"/>
          </a:xfrm>
          <a:prstGeom prst="rect">
            <a:avLst/>
          </a:prstGeom>
          <a:noFill/>
          <a:ln>
            <a:noFill/>
          </a:ln>
        </p:spPr>
      </p:pic>
      <p:cxnSp>
        <p:nvCxnSpPr>
          <p:cNvPr id="70" name="Google Shape;70;p15"/>
          <p:cNvCxnSpPr/>
          <p:nvPr/>
        </p:nvCxnSpPr>
        <p:spPr>
          <a:xfrm>
            <a:off x="3800573" y="2920099"/>
            <a:ext cx="264900" cy="264900"/>
          </a:xfrm>
          <a:prstGeom prst="straightConnector1">
            <a:avLst/>
          </a:prstGeom>
          <a:noFill/>
          <a:ln w="9525" cap="flat" cmpd="sng">
            <a:solidFill>
              <a:schemeClr val="dk2"/>
            </a:solidFill>
            <a:prstDash val="solid"/>
            <a:round/>
            <a:headEnd type="none" w="med" len="med"/>
            <a:tailEnd type="triangle" w="med" len="med"/>
          </a:ln>
        </p:spPr>
      </p:cxnSp>
      <p:sp>
        <p:nvSpPr>
          <p:cNvPr id="71" name="Google Shape;71;p15"/>
          <p:cNvSpPr txBox="1"/>
          <p:nvPr/>
        </p:nvSpPr>
        <p:spPr>
          <a:xfrm>
            <a:off x="2074373" y="2314639"/>
            <a:ext cx="1980600" cy="73863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algn="ctr">
              <a:spcBef>
                <a:spcPts val="0"/>
              </a:spcBef>
              <a:spcAft>
                <a:spcPts val="0"/>
              </a:spcAft>
            </a:pPr>
            <a:r>
              <a:rPr lang="en" i="1" dirty="0">
                <a:latin typeface="Calibri" panose="020F0502020204030204" pitchFamily="34" charset="0"/>
                <a:cs typeface="Calibri" panose="020F0502020204030204" pitchFamily="34" charset="0"/>
              </a:rPr>
              <a:t>PCAT19</a:t>
            </a:r>
            <a:r>
              <a:rPr lang="en" dirty="0">
                <a:latin typeface="Calibri" panose="020F0502020204030204" pitchFamily="34" charset="0"/>
                <a:cs typeface="Calibri" panose="020F0502020204030204" pitchFamily="34" charset="0"/>
              </a:rPr>
              <a:t> in endothelial cell</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228600"/>
            <a:ext cx="8520600" cy="572700"/>
          </a:xfrm>
          <a:prstGeom prst="rect">
            <a:avLst/>
          </a:prstGeom>
        </p:spPr>
        <p:txBody>
          <a:bodyPr spcFirstLastPara="1" vert="horz" wrap="square" lIns="91425" tIns="91425" rIns="91425" bIns="91425" numCol="1" anchor="t" anchorCtr="0" compatLnSpc="1">
            <a:prstTxWarp prst="textNoShape">
              <a:avLst/>
            </a:prstTxWarp>
            <a:normAutofit fontScale="90000"/>
          </a:bodyPr>
          <a:lstStyle/>
          <a:p>
            <a:pPr>
              <a:spcBef>
                <a:spcPts val="0"/>
              </a:spcBef>
              <a:spcAft>
                <a:spcPts val="0"/>
              </a:spcAft>
            </a:pPr>
            <a:r>
              <a:rPr lang="en" i="1" dirty="0"/>
              <a:t>PCAT19</a:t>
            </a:r>
            <a:r>
              <a:rPr lang="en" dirty="0"/>
              <a:t>: a strong marker of endothelial cells</a:t>
            </a:r>
            <a:endParaRPr dirty="0"/>
          </a:p>
        </p:txBody>
      </p:sp>
      <p:pic>
        <p:nvPicPr>
          <p:cNvPr id="77" name="Google Shape;77;p16"/>
          <p:cNvPicPr preferRelativeResize="0"/>
          <p:nvPr/>
        </p:nvPicPr>
        <p:blipFill>
          <a:blip r:embed="rId3">
            <a:alphaModFix/>
          </a:blip>
          <a:stretch>
            <a:fillRect/>
          </a:stretch>
        </p:blipFill>
        <p:spPr>
          <a:xfrm>
            <a:off x="762000" y="1905000"/>
            <a:ext cx="3498040" cy="3200400"/>
          </a:xfrm>
          <a:prstGeom prst="rect">
            <a:avLst/>
          </a:prstGeom>
          <a:noFill/>
          <a:ln>
            <a:noFill/>
          </a:ln>
        </p:spPr>
      </p:pic>
      <p:pic>
        <p:nvPicPr>
          <p:cNvPr id="78" name="Google Shape;78;p16"/>
          <p:cNvPicPr preferRelativeResize="0"/>
          <p:nvPr/>
        </p:nvPicPr>
        <p:blipFill>
          <a:blip r:embed="rId4">
            <a:alphaModFix/>
          </a:blip>
          <a:stretch>
            <a:fillRect/>
          </a:stretch>
        </p:blipFill>
        <p:spPr>
          <a:xfrm>
            <a:off x="4572000" y="1905000"/>
            <a:ext cx="3429000" cy="3200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1"/>
          <p:cNvSpPr/>
          <p:nvPr/>
        </p:nvSpPr>
        <p:spPr>
          <a:xfrm>
            <a:off x="79200" y="79200"/>
            <a:ext cx="8985600" cy="158760"/>
          </a:xfrm>
          <a:prstGeom prst="rect">
            <a:avLst/>
          </a:prstGeom>
          <a:noFill/>
          <a:ln>
            <a:noFill/>
          </a:ln>
        </p:spPr>
        <p:style>
          <a:lnRef idx="0">
            <a:scrgbClr r="0" g="0" b="0"/>
          </a:lnRef>
          <a:fillRef idx="0">
            <a:scrgbClr r="0" g="0" b="0"/>
          </a:fillRef>
          <a:effectRef idx="0">
            <a:scrgbClr r="0" g="0" b="0"/>
          </a:effectRef>
          <a:fontRef idx="minor"/>
        </p:style>
      </p:sp>
      <p:pic>
        <p:nvPicPr>
          <p:cNvPr id="48" name="Main graphic"/>
          <p:cNvPicPr/>
          <p:nvPr/>
        </p:nvPicPr>
        <p:blipFill>
          <a:blip r:embed="rId3"/>
          <a:stretch/>
        </p:blipFill>
        <p:spPr>
          <a:xfrm>
            <a:off x="228600" y="1441440"/>
            <a:ext cx="4191000" cy="4320900"/>
          </a:xfrm>
          <a:prstGeom prst="rect">
            <a:avLst/>
          </a:prstGeom>
          <a:ln>
            <a:noFill/>
          </a:ln>
        </p:spPr>
      </p:pic>
      <p:sp>
        <p:nvSpPr>
          <p:cNvPr id="49" name="TextShape 2"/>
          <p:cNvSpPr txBox="1"/>
          <p:nvPr/>
        </p:nvSpPr>
        <p:spPr>
          <a:xfrm>
            <a:off x="1905000" y="5762340"/>
            <a:ext cx="2514600" cy="333360"/>
          </a:xfrm>
          <a:prstGeom prst="rect">
            <a:avLst/>
          </a:prstGeom>
          <a:noFill/>
          <a:ln>
            <a:noFill/>
          </a:ln>
        </p:spPr>
        <p:txBody>
          <a:bodyPr lIns="90000" tIns="45000" rIns="90000" bIns="45000"/>
          <a:lstStyle/>
          <a:p>
            <a:pPr algn="r"/>
            <a:r>
              <a:rPr lang="en-US" sz="1400" b="1" i="1" strike="noStrike" spc="-1" dirty="0">
                <a:latin typeface="Arial"/>
              </a:rPr>
              <a:t>(Cell -- Hua et al., 2018)</a:t>
            </a:r>
            <a:endParaRPr lang="en-US" sz="1400" b="1" strike="noStrike" spc="-1" dirty="0">
              <a:latin typeface="Arial"/>
            </a:endParaRPr>
          </a:p>
        </p:txBody>
      </p:sp>
      <p:sp>
        <p:nvSpPr>
          <p:cNvPr id="2" name="Title 1">
            <a:extLst>
              <a:ext uri="{FF2B5EF4-FFF2-40B4-BE49-F238E27FC236}">
                <a16:creationId xmlns:a16="http://schemas.microsoft.com/office/drawing/2014/main" id="{019988C8-24FA-F1D4-7E95-80CEE8649623}"/>
              </a:ext>
            </a:extLst>
          </p:cNvPr>
          <p:cNvSpPr>
            <a:spLocks noGrp="1"/>
          </p:cNvSpPr>
          <p:nvPr>
            <p:ph type="title"/>
          </p:nvPr>
        </p:nvSpPr>
        <p:spPr>
          <a:xfrm>
            <a:off x="149400" y="272915"/>
            <a:ext cx="8915400" cy="609600"/>
          </a:xfrm>
        </p:spPr>
        <p:txBody>
          <a:bodyPr/>
          <a:lstStyle/>
          <a:p>
            <a:r>
              <a:rPr lang="en-US" sz="2400" i="1" dirty="0"/>
              <a:t>PCAT19</a:t>
            </a:r>
            <a:r>
              <a:rPr lang="en-US" sz="2400" dirty="0"/>
              <a:t> activates a subset of cell-cycle genes associated with PCa progression, thereby promoting PCa tumor growth and metastasis</a:t>
            </a:r>
          </a:p>
        </p:txBody>
      </p:sp>
      <p:pic>
        <p:nvPicPr>
          <p:cNvPr id="3" name="Google Shape;81;p16">
            <a:extLst>
              <a:ext uri="{FF2B5EF4-FFF2-40B4-BE49-F238E27FC236}">
                <a16:creationId xmlns:a16="http://schemas.microsoft.com/office/drawing/2014/main" id="{0097FCC0-A250-E1AC-16C9-2EDA27CDD841}"/>
              </a:ext>
            </a:extLst>
          </p:cNvPr>
          <p:cNvPicPr preferRelativeResize="0"/>
          <p:nvPr/>
        </p:nvPicPr>
        <p:blipFill>
          <a:blip r:embed="rId4">
            <a:alphaModFix/>
          </a:blip>
          <a:stretch>
            <a:fillRect/>
          </a:stretch>
        </p:blipFill>
        <p:spPr>
          <a:xfrm>
            <a:off x="4572000" y="2057400"/>
            <a:ext cx="4191000" cy="3048000"/>
          </a:xfrm>
          <a:prstGeom prst="rect">
            <a:avLst/>
          </a:prstGeom>
          <a:noFill/>
          <a:ln>
            <a:noFill/>
          </a:ln>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2" y="368657"/>
            <a:ext cx="8915400" cy="609600"/>
          </a:xfrm>
        </p:spPr>
        <p:txBody>
          <a:bodyPr/>
          <a:lstStyle/>
          <a:p>
            <a:r>
              <a:rPr lang="en-US" sz="2800" b="1" kern="0" dirty="0">
                <a:latin typeface="Arial" panose="020B0604020202020204" pitchFamily="34" charset="0"/>
                <a:ea typeface="ＭＳ Ｐゴシック" charset="0"/>
                <a:cs typeface="Arial" panose="020B0604020202020204" pitchFamily="34" charset="0"/>
              </a:rPr>
              <a:t>Despite discovering thousands of lncRNAs, only a minor subset have been well characterized</a:t>
            </a:r>
            <a:endParaRPr lang="en-US" sz="2800" b="1" dirty="0"/>
          </a:p>
        </p:txBody>
      </p:sp>
      <p:pic>
        <p:nvPicPr>
          <p:cNvPr id="5" name="Picture 4">
            <a:extLst>
              <a:ext uri="{FF2B5EF4-FFF2-40B4-BE49-F238E27FC236}">
                <a16:creationId xmlns:a16="http://schemas.microsoft.com/office/drawing/2014/main" id="{FF88824B-31AA-104F-B25F-615E1D17E58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8301" t="39288" r="27610" b="31872"/>
          <a:stretch/>
        </p:blipFill>
        <p:spPr>
          <a:xfrm>
            <a:off x="-90603" y="1948754"/>
            <a:ext cx="4216554" cy="3181531"/>
          </a:xfrm>
          <a:prstGeom prst="rect">
            <a:avLst/>
          </a:prstGeom>
        </p:spPr>
      </p:pic>
      <p:sp>
        <p:nvSpPr>
          <p:cNvPr id="7" name="Rectangle 6">
            <a:extLst>
              <a:ext uri="{FF2B5EF4-FFF2-40B4-BE49-F238E27FC236}">
                <a16:creationId xmlns:a16="http://schemas.microsoft.com/office/drawing/2014/main" id="{B461B116-B036-1042-B7F3-455A18C0422C}"/>
              </a:ext>
            </a:extLst>
          </p:cNvPr>
          <p:cNvSpPr/>
          <p:nvPr/>
        </p:nvSpPr>
        <p:spPr>
          <a:xfrm>
            <a:off x="518860" y="4204584"/>
            <a:ext cx="1003610" cy="992458"/>
          </a:xfrm>
          <a:prstGeom prst="rect">
            <a:avLst/>
          </a:prstGeom>
          <a:solidFill>
            <a:srgbClr val="FFFEFD"/>
          </a:solidFill>
          <a:ln>
            <a:solidFill>
              <a:srgbClr val="FFFEF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2F30BCC-7B48-80A5-539B-32034583CF28}"/>
              </a:ext>
            </a:extLst>
          </p:cNvPr>
          <p:cNvGrpSpPr/>
          <p:nvPr/>
        </p:nvGrpSpPr>
        <p:grpSpPr>
          <a:xfrm>
            <a:off x="3958684" y="1994697"/>
            <a:ext cx="5007362" cy="3180371"/>
            <a:chOff x="3958684" y="1994697"/>
            <a:chExt cx="5007362" cy="3180371"/>
          </a:xfrm>
        </p:grpSpPr>
        <p:pic>
          <p:nvPicPr>
            <p:cNvPr id="6" name="Picture 5">
              <a:extLst>
                <a:ext uri="{FF2B5EF4-FFF2-40B4-BE49-F238E27FC236}">
                  <a16:creationId xmlns:a16="http://schemas.microsoft.com/office/drawing/2014/main" id="{D3DD12DF-7533-F74F-A8BF-DD74142056C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8301" t="68402" r="27610" b="4534"/>
            <a:stretch/>
          </p:blipFill>
          <p:spPr>
            <a:xfrm>
              <a:off x="4474429" y="1994697"/>
              <a:ext cx="4491617" cy="3180371"/>
            </a:xfrm>
            <a:prstGeom prst="rect">
              <a:avLst/>
            </a:prstGeom>
          </p:spPr>
        </p:pic>
        <p:cxnSp>
          <p:nvCxnSpPr>
            <p:cNvPr id="9" name="Elbow Connector 8">
              <a:extLst>
                <a:ext uri="{FF2B5EF4-FFF2-40B4-BE49-F238E27FC236}">
                  <a16:creationId xmlns:a16="http://schemas.microsoft.com/office/drawing/2014/main" id="{FD3F0BD2-EC11-3A43-BC64-48C0B5C7E160}"/>
                </a:ext>
              </a:extLst>
            </p:cNvPr>
            <p:cNvCxnSpPr>
              <a:cxnSpLocks/>
            </p:cNvCxnSpPr>
            <p:nvPr/>
          </p:nvCxnSpPr>
          <p:spPr>
            <a:xfrm rot="5400000" flipH="1" flipV="1">
              <a:off x="3419493" y="3460190"/>
              <a:ext cx="2036456" cy="306661"/>
            </a:xfrm>
            <a:prstGeom prst="bentConnector3">
              <a:avLst>
                <a:gd name="adj1" fmla="val 100065"/>
              </a:avLst>
            </a:prstGeom>
            <a:ln w="3175">
              <a:solidFill>
                <a:schemeClr val="tx1"/>
              </a:solidFill>
              <a:tailEnd type="triangle"/>
            </a:ln>
            <a:effectLst/>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446E9118-C42D-174C-A723-0809FA96339D}"/>
                </a:ext>
              </a:extLst>
            </p:cNvPr>
            <p:cNvCxnSpPr/>
            <p:nvPr/>
          </p:nvCxnSpPr>
          <p:spPr>
            <a:xfrm>
              <a:off x="3958684" y="4632712"/>
              <a:ext cx="323385"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5E2E3383-3CB4-F048-AEEA-6FC0801A1BD0}"/>
              </a:ext>
            </a:extLst>
          </p:cNvPr>
          <p:cNvSpPr txBox="1"/>
          <p:nvPr/>
        </p:nvSpPr>
        <p:spPr>
          <a:xfrm>
            <a:off x="5618157" y="5943600"/>
            <a:ext cx="3525843"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(Nature Reviews Cancer Liu et al., 2021)</a:t>
            </a:r>
          </a:p>
        </p:txBody>
      </p:sp>
      <p:grpSp>
        <p:nvGrpSpPr>
          <p:cNvPr id="10" name="Group 9">
            <a:extLst>
              <a:ext uri="{FF2B5EF4-FFF2-40B4-BE49-F238E27FC236}">
                <a16:creationId xmlns:a16="http://schemas.microsoft.com/office/drawing/2014/main" id="{00661029-ADA0-7708-1314-4D0AA1269F01}"/>
              </a:ext>
            </a:extLst>
          </p:cNvPr>
          <p:cNvGrpSpPr/>
          <p:nvPr/>
        </p:nvGrpSpPr>
        <p:grpSpPr>
          <a:xfrm>
            <a:off x="1522470" y="1746789"/>
            <a:ext cx="7443576" cy="3450248"/>
            <a:chOff x="1522470" y="1746789"/>
            <a:chExt cx="7443576" cy="3450248"/>
          </a:xfrm>
        </p:grpSpPr>
        <p:sp>
          <p:nvSpPr>
            <p:cNvPr id="4" name="Rectangle 3">
              <a:extLst>
                <a:ext uri="{FF2B5EF4-FFF2-40B4-BE49-F238E27FC236}">
                  <a16:creationId xmlns:a16="http://schemas.microsoft.com/office/drawing/2014/main" id="{8F4D445B-FDD5-43AD-42AE-81F6C2BEFFB0}"/>
                </a:ext>
              </a:extLst>
            </p:cNvPr>
            <p:cNvSpPr/>
            <p:nvPr/>
          </p:nvSpPr>
          <p:spPr bwMode="auto">
            <a:xfrm>
              <a:off x="1522470" y="3886200"/>
              <a:ext cx="2951959" cy="1244085"/>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
          <p:nvSpPr>
            <p:cNvPr id="8" name="Rectangle 7">
              <a:extLst>
                <a:ext uri="{FF2B5EF4-FFF2-40B4-BE49-F238E27FC236}">
                  <a16:creationId xmlns:a16="http://schemas.microsoft.com/office/drawing/2014/main" id="{613CDD3F-DDF7-6126-58BD-8836FBA9FC79}"/>
                </a:ext>
              </a:extLst>
            </p:cNvPr>
            <p:cNvSpPr/>
            <p:nvPr/>
          </p:nvSpPr>
          <p:spPr bwMode="auto">
            <a:xfrm>
              <a:off x="4120376" y="1746789"/>
              <a:ext cx="4845670" cy="3450248"/>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spTree>
    <p:extLst>
      <p:ext uri="{BB962C8B-B14F-4D97-AF65-F5344CB8AC3E}">
        <p14:creationId xmlns:p14="http://schemas.microsoft.com/office/powerpoint/2010/main" val="1247661475"/>
      </p:ext>
    </p:extLst>
  </p:cSld>
  <p:clrMapOvr>
    <a:masterClrMapping/>
  </p:clrMapOvr>
  <mc:AlternateContent xmlns:mc="http://schemas.openxmlformats.org/markup-compatibility/2006" xmlns:p14="http://schemas.microsoft.com/office/powerpoint/2010/main">
    <mc:Choice Requires="p14">
      <p:transition spd="slow" p14:dur="2000" advTm="111346"/>
    </mc:Choice>
    <mc:Fallback xmlns="">
      <p:transition spd="slow" advTm="1113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36518" x="0" y="0"/>
        </p14:tracePtLst>
        <p14:tracePtLst>
          <p14:tracePt t="38079" x="1990725" y="5132388"/>
          <p14:tracePt t="38084" x="1990725" y="5080000"/>
          <p14:tracePt t="38092" x="1990725" y="5016500"/>
          <p14:tracePt t="38100" x="1990725" y="4951413"/>
          <p14:tracePt t="38108" x="1979613" y="4887913"/>
          <p14:tracePt t="38116" x="1979613" y="4824413"/>
          <p14:tracePt t="38124" x="1979613" y="4770438"/>
          <p14:tracePt t="38132" x="1979613" y="4695825"/>
          <p14:tracePt t="38140" x="1970088" y="4632325"/>
          <p14:tracePt t="38148" x="1970088" y="4568825"/>
          <p14:tracePt t="38156" x="1958975" y="4514850"/>
          <p14:tracePt t="38164" x="1947863" y="4451350"/>
          <p14:tracePt t="38172" x="1947863" y="4397375"/>
          <p14:tracePt t="38181" x="1936750" y="4344988"/>
          <p14:tracePt t="38188" x="1936750" y="4281488"/>
          <p14:tracePt t="38197" x="1927225" y="4227513"/>
          <p14:tracePt t="38204" x="1927225" y="4164013"/>
          <p14:tracePt t="38213" x="1927225" y="4110038"/>
          <p14:tracePt t="38220" x="1916113" y="4046538"/>
          <p14:tracePt t="38229" x="1905000" y="3983038"/>
          <p14:tracePt t="38236" x="1905000" y="3929063"/>
          <p14:tracePt t="38246" x="1905000" y="3854450"/>
          <p14:tracePt t="38253" x="1905000" y="3790950"/>
          <p14:tracePt t="38260" x="1905000" y="3716338"/>
          <p14:tracePt t="38269" x="1905000" y="3663950"/>
          <p14:tracePt t="38277" x="1905000" y="3598863"/>
          <p14:tracePt t="38285" x="1905000" y="3535363"/>
          <p14:tracePt t="38293" x="1905000" y="3471863"/>
          <p14:tracePt t="38301" x="1905000" y="3408363"/>
          <p14:tracePt t="38309" x="1905000" y="3354388"/>
          <p14:tracePt t="38317" x="1905000" y="3322638"/>
          <p14:tracePt t="38325" x="1905000" y="3290888"/>
          <p14:tracePt t="38334" x="1905000" y="3248025"/>
          <p14:tracePt t="38341" x="1905000" y="3216275"/>
          <p14:tracePt t="38349" x="1905000" y="3184525"/>
          <p14:tracePt t="38357" x="1905000" y="3162300"/>
          <p14:tracePt t="38366" x="1905000" y="3141663"/>
          <p14:tracePt t="38373" x="1905000" y="3119438"/>
          <p14:tracePt t="38381" x="1905000" y="3098800"/>
          <p14:tracePt t="38389" x="1905000" y="3087688"/>
          <p14:tracePt t="38398" x="1905000" y="3078163"/>
          <p14:tracePt t="38406" x="1905000" y="3055938"/>
          <p14:tracePt t="38414" x="1905000" y="3046413"/>
          <p14:tracePt t="38422" x="1905000" y="3035300"/>
          <p14:tracePt t="38431" x="1905000" y="3024188"/>
          <p14:tracePt t="38437" x="1905000" y="3013075"/>
          <p14:tracePt t="38447" x="1916113" y="2992438"/>
          <p14:tracePt t="38453" x="1916113" y="2981325"/>
          <p14:tracePt t="38463" x="1916113" y="2971800"/>
          <p14:tracePt t="38469" x="1927225" y="2960688"/>
          <p14:tracePt t="74216" x="1916113" y="2960688"/>
          <p14:tracePt t="74263" x="1905000" y="2960688"/>
          <p14:tracePt t="74287" x="1905000" y="2971800"/>
          <p14:tracePt t="74296" x="1895475" y="2971800"/>
          <p14:tracePt t="74313" x="1884363" y="2971800"/>
          <p14:tracePt t="74318" x="1884363" y="2981325"/>
          <p14:tracePt t="74326" x="1873250" y="2981325"/>
          <p14:tracePt t="74334" x="1862138" y="2992438"/>
          <p14:tracePt t="74342" x="1852613" y="2992438"/>
          <p14:tracePt t="74350" x="1841500" y="3003550"/>
          <p14:tracePt t="74358" x="1830388" y="3013075"/>
          <p14:tracePt t="74366" x="1809750" y="3035300"/>
          <p14:tracePt t="74374" x="1798638" y="3046413"/>
          <p14:tracePt t="74382" x="1789113" y="3055938"/>
          <p14:tracePt t="74390" x="1766888" y="3067050"/>
          <p14:tracePt t="74398" x="1755775" y="3087688"/>
          <p14:tracePt t="74406" x="1746250" y="3098800"/>
          <p14:tracePt t="74415" x="1735138" y="3119438"/>
          <p14:tracePt t="74422" x="1724025" y="3130550"/>
          <p14:tracePt t="74430" x="1714500" y="3152775"/>
          <p14:tracePt t="74438" x="1692275" y="3173413"/>
          <p14:tracePt t="74446" x="1681163" y="3194050"/>
          <p14:tracePt t="74454" x="1681163" y="3205163"/>
          <p14:tracePt t="74463" x="1671638" y="3227388"/>
          <p14:tracePt t="74470" x="1660525" y="3248025"/>
          <p14:tracePt t="74480" x="1649413" y="3268663"/>
          <p14:tracePt t="74487" x="1639888" y="3290888"/>
          <p14:tracePt t="74496" x="1628775" y="3311525"/>
          <p14:tracePt t="74503" x="1628775" y="3343275"/>
          <p14:tracePt t="74513" x="1617663" y="3354388"/>
          <p14:tracePt t="74519" x="1617663" y="3375025"/>
          <p14:tracePt t="74530" x="1617663" y="3408363"/>
          <p14:tracePt t="74535" x="1617663" y="3417888"/>
          <p14:tracePt t="74547" x="1617663" y="3440113"/>
          <p14:tracePt t="74551" x="1617663" y="3449638"/>
          <p14:tracePt t="74563" x="1617663" y="3471863"/>
          <p14:tracePt t="74567" x="1617663" y="3482975"/>
          <p14:tracePt t="74579" x="1617663" y="3492500"/>
          <p14:tracePt t="74583" x="1617663" y="3514725"/>
          <p14:tracePt t="74596" x="1617663" y="3524250"/>
          <p14:tracePt t="74600" x="1617663" y="3535363"/>
          <p14:tracePt t="74613" x="1628775" y="3546475"/>
          <p14:tracePt t="74618" x="1639888" y="3567113"/>
          <p14:tracePt t="74630" x="1649413" y="3578225"/>
          <p14:tracePt t="74634" x="1660525" y="3598863"/>
          <p14:tracePt t="74646" x="1681163" y="3621088"/>
          <p14:tracePt t="74650" x="1692275" y="3641725"/>
          <p14:tracePt t="74664" x="1714500" y="3663950"/>
          <p14:tracePt t="74664" x="1735138" y="3684588"/>
          <p14:tracePt t="74671" x="1755775" y="3705225"/>
          <p14:tracePt t="74680" x="1789113" y="3738563"/>
          <p14:tracePt t="74687" x="1809750" y="3748088"/>
          <p14:tracePt t="74696" x="1830388" y="3770313"/>
          <p14:tracePt t="74703" x="1873250" y="3802063"/>
          <p14:tracePt t="74713" x="1895475" y="3822700"/>
          <p14:tracePt t="74719" x="1916113" y="3833813"/>
          <p14:tracePt t="74730" x="1936750" y="3854450"/>
          <p14:tracePt t="74735" x="1970088" y="3865563"/>
          <p14:tracePt t="74746" x="1990725" y="3886200"/>
          <p14:tracePt t="74752" x="2033588" y="3908425"/>
          <p14:tracePt t="74763" x="2043113" y="3919538"/>
          <p14:tracePt t="74768" x="2076450" y="3940175"/>
          <p14:tracePt t="74780" x="2108200" y="3960813"/>
          <p14:tracePt t="74784" x="2139950" y="3971925"/>
          <p14:tracePt t="74797" x="2171700" y="3994150"/>
          <p14:tracePt t="74800" x="2214563" y="4003675"/>
          <p14:tracePt t="74813" x="2246313" y="4014788"/>
          <p14:tracePt t="74817" x="2298700" y="4035425"/>
          <p14:tracePt t="74830" x="2330450" y="4046538"/>
          <p14:tracePt t="74834" x="2384425" y="4057650"/>
          <p14:tracePt t="74845" x="2416175" y="4067175"/>
          <p14:tracePt t="74848" x="2470150" y="4078288"/>
          <p14:tracePt t="74863" x="2501900" y="4089400"/>
          <p14:tracePt t="74867" x="2554288" y="4089400"/>
          <p14:tracePt t="74880" x="2586038" y="4100513"/>
          <p14:tracePt t="74883" x="2628900" y="4110038"/>
          <p14:tracePt t="74897" x="2671763" y="4110038"/>
          <p14:tracePt t="74900" x="2714625" y="4121150"/>
          <p14:tracePt t="74913" x="2746375" y="4132263"/>
          <p14:tracePt t="74917" x="2789238" y="4132263"/>
          <p14:tracePt t="74930" x="2832100" y="4132263"/>
          <p14:tracePt t="74931" x="2863850" y="4141788"/>
          <p14:tracePt t="74936" x="2906713" y="4141788"/>
          <p14:tracePt t="74946" x="2947988" y="4141788"/>
          <p14:tracePt t="74952" x="2959100" y="4141788"/>
          <p14:tracePt t="74963" x="2990850" y="4141788"/>
          <p14:tracePt t="74969" x="3022600" y="4141788"/>
          <p14:tracePt t="74981" x="3076575" y="4141788"/>
          <p14:tracePt t="74985" x="3097213" y="4141788"/>
          <p14:tracePt t="74996" x="3140075" y="4141788"/>
          <p14:tracePt t="75001" x="3171825" y="4132263"/>
          <p14:tracePt t="75013" x="3203575" y="4132263"/>
          <p14:tracePt t="75017" x="3235325" y="4121150"/>
          <p14:tracePt t="75030" x="3278188" y="4110038"/>
          <p14:tracePt t="75033" x="3309938" y="4100513"/>
          <p14:tracePt t="75046" x="3343275" y="4089400"/>
          <p14:tracePt t="75049" x="3384550" y="4078288"/>
          <p14:tracePt t="75063" x="3416300" y="4057650"/>
          <p14:tracePt t="75066" x="3449638" y="4046538"/>
          <p14:tracePt t="75080" x="3481388" y="4035425"/>
          <p14:tracePt t="75084" x="3513138" y="4025900"/>
          <p14:tracePt t="75096" x="3544888" y="4014788"/>
          <p14:tracePt t="75101" x="3576638" y="3994150"/>
          <p14:tracePt t="75114" x="3597275" y="3994150"/>
          <p14:tracePt t="75117" x="3630613" y="3971925"/>
          <p14:tracePt t="75130" x="3662363" y="3960813"/>
          <p14:tracePt t="75134" x="3694113" y="3940175"/>
          <p14:tracePt t="75147" x="3705225" y="3929063"/>
          <p14:tracePt t="75149" x="3725863" y="3919538"/>
          <p14:tracePt t="75154" x="3746500" y="3897313"/>
          <p14:tracePt t="75163" x="3778250" y="3876675"/>
          <p14:tracePt t="75169" x="3800475" y="3865563"/>
          <p14:tracePt t="75179" x="3821113" y="3844925"/>
          <p14:tracePt t="75186" x="3852863" y="3802063"/>
          <p14:tracePt t="75197" x="3875088" y="3770313"/>
          <p14:tracePt t="75202" x="3895725" y="3738563"/>
          <p14:tracePt t="75213" x="3917950" y="3695700"/>
          <p14:tracePt t="75218" x="3938588" y="3652838"/>
          <p14:tracePt t="75229" x="3970338" y="3621088"/>
          <p14:tracePt t="75234" x="3981450" y="3578225"/>
          <p14:tracePt t="75246" x="4002088" y="3546475"/>
          <p14:tracePt t="75250" x="4013200" y="3524250"/>
          <p14:tracePt t="75262" x="4033838" y="3492500"/>
          <p14:tracePt t="75266" x="4044950" y="3460750"/>
          <p14:tracePt t="75280" x="4065588" y="3440113"/>
          <p14:tracePt t="75284" x="4065588" y="3417888"/>
          <p14:tracePt t="75295" x="4087813" y="3397250"/>
          <p14:tracePt t="75298" x="4087813" y="3386138"/>
          <p14:tracePt t="75314" x="4098925" y="3365500"/>
          <p14:tracePt t="75318" x="4108450" y="3354388"/>
          <p14:tracePt t="75331" x="4108450" y="3343275"/>
          <p14:tracePt t="75331" x="4119563" y="3322638"/>
          <p14:tracePt t="75338" x="4119563" y="3311525"/>
          <p14:tracePt t="75347" x="4130675" y="3302000"/>
          <p14:tracePt t="75354" x="4130675" y="3290888"/>
          <p14:tracePt t="75363" x="4130675" y="3268663"/>
          <p14:tracePt t="75371" x="4140200" y="3259138"/>
          <p14:tracePt t="75380" x="4140200" y="3248025"/>
          <p14:tracePt t="75386" x="4140200" y="3236913"/>
          <p14:tracePt t="75396" x="4140200" y="3227388"/>
          <p14:tracePt t="75402" x="4140200" y="3216275"/>
          <p14:tracePt t="75413" x="4140200" y="3205163"/>
          <p14:tracePt t="75419" x="4140200" y="3194050"/>
          <p14:tracePt t="75429" x="4140200" y="3184525"/>
          <p14:tracePt t="75444" x="4140200" y="3173413"/>
          <p14:tracePt t="75451" x="4140200" y="3162300"/>
          <p14:tracePt t="75460" x="4140200" y="3152775"/>
          <p14:tracePt t="75467" x="4130675" y="3141663"/>
          <p14:tracePt t="75475" x="4130675" y="3130550"/>
          <p14:tracePt t="75483" x="4119563" y="3119438"/>
          <p14:tracePt t="75491" x="4108450" y="3109913"/>
          <p14:tracePt t="75499" x="4098925" y="3098800"/>
          <p14:tracePt t="75507" x="4098925" y="3078163"/>
          <p14:tracePt t="75515" x="4087813" y="3067050"/>
          <p14:tracePt t="75523" x="4076700" y="3055938"/>
          <p14:tracePt t="75531" x="4076700" y="3046413"/>
          <p14:tracePt t="75539" x="4065588" y="3035300"/>
          <p14:tracePt t="75547" x="4056063" y="3024188"/>
          <p14:tracePt t="75555" x="4044950" y="3013075"/>
          <p14:tracePt t="75563" x="4044950" y="3003550"/>
          <p14:tracePt t="75571" x="4033838" y="2992438"/>
          <p14:tracePt t="75581" x="4024313" y="2981325"/>
          <p14:tracePt t="75587" x="4013200" y="2971800"/>
          <p14:tracePt t="75597" x="4002088" y="2960688"/>
          <p14:tracePt t="75603" x="3992563" y="2949575"/>
          <p14:tracePt t="75613" x="3992563" y="2938463"/>
          <p14:tracePt t="75619" x="3981450" y="2928938"/>
          <p14:tracePt t="75629" x="3970338" y="2928938"/>
          <p14:tracePt t="75635" x="3959225" y="2917825"/>
          <p14:tracePt t="75652" x="3938588" y="2906713"/>
          <p14:tracePt t="75663" x="3927475" y="2897188"/>
          <p14:tracePt t="75669" x="3906838" y="2886075"/>
          <p14:tracePt t="75679" x="3884613" y="2874963"/>
          <p14:tracePt t="75684" x="3863975" y="2874963"/>
          <p14:tracePt t="75697" x="3832225" y="2854325"/>
          <p14:tracePt t="75701" x="3811588" y="2843213"/>
          <p14:tracePt t="75712" x="3778250" y="2832100"/>
          <p14:tracePt t="75716" x="3746500" y="2822575"/>
          <p14:tracePt t="75730" x="3725863" y="2811463"/>
          <p14:tracePt t="75733" x="3694113" y="2800350"/>
          <p14:tracePt t="75746" x="3651250" y="2779713"/>
          <p14:tracePt t="75750" x="3619500" y="2768600"/>
          <p14:tracePt t="75763" x="3576638" y="2757488"/>
          <p14:tracePt t="75767" x="3544888" y="2736850"/>
          <p14:tracePt t="75781" x="3502025" y="2725738"/>
          <p14:tracePt t="75785" x="3470275" y="2716213"/>
          <p14:tracePt t="75797" x="3449638" y="2705100"/>
          <p14:tracePt t="75798" x="3416300" y="2693988"/>
          <p14:tracePt t="75805" x="3384550" y="2693988"/>
          <p14:tracePt t="75813" x="3363913" y="2682875"/>
          <p14:tracePt t="75820" x="3343275" y="2673350"/>
          <p14:tracePt t="75830" x="3321050" y="2673350"/>
          <p14:tracePt t="75836" x="3309938" y="2673350"/>
          <p14:tracePt t="75846" x="3289300" y="2673350"/>
          <p14:tracePt t="75853" x="3268663" y="2662238"/>
          <p14:tracePt t="75863" x="3246438" y="2662238"/>
          <p14:tracePt t="75869" x="3235325" y="2662238"/>
          <p14:tracePt t="75880" x="3203575" y="2662238"/>
          <p14:tracePt t="75885" x="3171825" y="2662238"/>
          <p14:tracePt t="75896" x="3140075" y="2662238"/>
          <p14:tracePt t="76803" x="3151188" y="2662238"/>
          <p14:tracePt t="76818" x="3162300" y="2662238"/>
          <p14:tracePt t="76826" x="3171825" y="2662238"/>
          <p14:tracePt t="76842" x="3182938" y="2662238"/>
          <p14:tracePt t="76850" x="3194050" y="2662238"/>
          <p14:tracePt t="76866" x="3203575" y="2662238"/>
          <p14:tracePt t="76891" x="3214688" y="2662238"/>
          <p14:tracePt t="76898" x="3225800" y="2662238"/>
          <p14:tracePt t="76923" x="3235325" y="2662238"/>
          <p14:tracePt t="76930" x="3246438" y="2651125"/>
          <p14:tracePt t="76955" x="3257550" y="2651125"/>
          <p14:tracePt t="76964" x="3268663" y="2651125"/>
          <p14:tracePt t="76981" x="3278188" y="2641600"/>
          <p14:tracePt t="76986" x="3289300" y="2641600"/>
          <p14:tracePt t="77002" x="3300413" y="2641600"/>
          <p14:tracePt t="77010" x="3309938" y="2630488"/>
          <p14:tracePt t="77018" x="3321050" y="2630488"/>
          <p14:tracePt t="77026" x="3332163" y="2630488"/>
          <p14:tracePt t="77035" x="3343275" y="2619375"/>
          <p14:tracePt t="77042" x="3352800" y="2619375"/>
          <p14:tracePt t="77051" x="3375025" y="2619375"/>
          <p14:tracePt t="77059" x="3384550" y="2608263"/>
          <p14:tracePt t="77066" x="3395663" y="2608263"/>
          <p14:tracePt t="77074" x="3416300" y="2598738"/>
          <p14:tracePt t="77082" x="3427413" y="2598738"/>
          <p14:tracePt t="77091" x="3438525" y="2598738"/>
          <p14:tracePt t="77099" x="3459163" y="2587625"/>
          <p14:tracePt t="77106" x="3470275" y="2587625"/>
          <p14:tracePt t="77115" x="3481388" y="2576513"/>
          <p14:tracePt t="77123" x="3490913" y="2576513"/>
          <p14:tracePt t="77131" x="3502025" y="2566988"/>
          <p14:tracePt t="77139" x="3524250" y="2566988"/>
          <p14:tracePt t="77147" x="3533775" y="2555875"/>
          <p14:tracePt t="77155" x="3544888" y="2555875"/>
          <p14:tracePt t="77163" x="3565525" y="2544763"/>
          <p14:tracePt t="77171" x="3576638" y="2535238"/>
          <p14:tracePt t="77180" x="3597275" y="2535238"/>
          <p14:tracePt t="77187" x="3608388" y="2524125"/>
          <p14:tracePt t="77196" x="3630613" y="2524125"/>
          <p14:tracePt t="77203" x="3651250" y="2513013"/>
          <p14:tracePt t="77212" x="3671888" y="2501900"/>
          <p14:tracePt t="77219" x="3694113" y="2501900"/>
          <p14:tracePt t="77229" x="3705225" y="2492375"/>
          <p14:tracePt t="77235" x="3725863" y="2492375"/>
          <p14:tracePt t="77251" x="3736975" y="2481263"/>
          <p14:tracePt t="77252" x="3746500" y="2481263"/>
          <p14:tracePt t="77259" x="3768725" y="2470150"/>
          <p14:tracePt t="77268" x="3778250" y="2470150"/>
          <p14:tracePt t="77275" x="3789363" y="2460625"/>
          <p14:tracePt t="77284" x="3800475" y="2460625"/>
          <p14:tracePt t="77291" x="3811588" y="2449513"/>
          <p14:tracePt t="77300" x="3821113" y="2449513"/>
          <p14:tracePt t="77308" x="3843338" y="2449513"/>
          <p14:tracePt t="77317" x="3843338" y="2438400"/>
          <p14:tracePt t="77324" x="3852863" y="2438400"/>
          <p14:tracePt t="77333" x="3863975" y="2438400"/>
          <p14:tracePt t="77339" x="3875088" y="2427288"/>
          <p14:tracePt t="77349" x="3884613" y="2427288"/>
          <p14:tracePt t="77364" x="3895725" y="2427288"/>
          <p14:tracePt t="77372" x="3906838" y="2427288"/>
          <p14:tracePt t="77381" x="3917950" y="2417763"/>
          <p14:tracePt t="77388" x="3927475" y="2417763"/>
          <p14:tracePt t="77396" x="3938588" y="2417763"/>
          <p14:tracePt t="77404" x="3949700" y="2417763"/>
          <p14:tracePt t="77412" x="3959225" y="2417763"/>
          <p14:tracePt t="77420" x="3981450" y="2417763"/>
          <p14:tracePt t="77428" x="3992563" y="2406650"/>
          <p14:tracePt t="77436" x="4002088" y="2406650"/>
          <p14:tracePt t="77444" x="4013200" y="2406650"/>
          <p14:tracePt t="77452" x="4024313" y="2406650"/>
          <p14:tracePt t="77460" x="4033838" y="2406650"/>
          <p14:tracePt t="77469" x="4044950" y="2406650"/>
          <p14:tracePt t="77477" x="4056063" y="2395538"/>
          <p14:tracePt t="77485" x="4076700" y="2395538"/>
          <p14:tracePt t="77492" x="4087813" y="2395538"/>
          <p14:tracePt t="77500" x="4098925" y="2386013"/>
          <p14:tracePt t="77508" x="4119563" y="2386013"/>
          <p14:tracePt t="77517" x="4140200" y="2386013"/>
          <p14:tracePt t="77524" x="4151313" y="2374900"/>
          <p14:tracePt t="77533" x="4173538" y="2374900"/>
          <p14:tracePt t="77540" x="4194175" y="2374900"/>
          <p14:tracePt t="77550" x="4205288" y="2374900"/>
          <p14:tracePt t="77556" x="4225925" y="2374900"/>
          <p14:tracePt t="77566" x="4246563" y="2363788"/>
          <p14:tracePt t="77573" x="4257675" y="2363788"/>
          <p14:tracePt t="77583" x="4279900" y="2363788"/>
          <p14:tracePt t="77589" x="4289425" y="2363788"/>
          <p14:tracePt t="77600" x="4311650" y="2363788"/>
          <p14:tracePt t="77605" x="4321175" y="2363788"/>
          <p14:tracePt t="77616" x="4343400" y="2363788"/>
          <p14:tracePt t="77621" x="4354513" y="2363788"/>
          <p14:tracePt t="77632" x="4364038" y="2363788"/>
          <p14:tracePt t="77637" x="4386263" y="2363788"/>
          <p14:tracePt t="77650" x="4395788" y="2363788"/>
          <p14:tracePt t="77653" x="4406900" y="2363788"/>
          <p14:tracePt t="77667" x="4418013" y="2363788"/>
          <p14:tracePt t="77670" x="4427538" y="2363788"/>
          <p14:tracePt t="77683" x="4438650" y="2363788"/>
          <p14:tracePt t="77685" x="4460875" y="2363788"/>
          <p14:tracePt t="77700" x="4470400" y="2363788"/>
          <p14:tracePt t="77703" x="4481513" y="2363788"/>
          <p14:tracePt t="77716" x="4502150" y="2363788"/>
          <p14:tracePt t="77719" x="4513263" y="2363788"/>
          <p14:tracePt t="77733" x="4535488" y="2363788"/>
          <p14:tracePt t="77750" x="4545013" y="2363788"/>
          <p14:tracePt t="77751" x="4556125" y="2363788"/>
          <p14:tracePt t="77758" x="4567238" y="2363788"/>
          <p14:tracePt t="77791" x="4576763" y="2363788"/>
          <p14:tracePt t="77815" x="4576763" y="2374900"/>
          <p14:tracePt t="78386" x="4587875" y="2374900"/>
          <p14:tracePt t="78410" x="4598988" y="2374900"/>
          <p14:tracePt t="78417" x="4598988" y="2386013"/>
          <p14:tracePt t="78425" x="4608513" y="2386013"/>
          <p14:tracePt t="78442" x="4619625" y="2386013"/>
          <p14:tracePt t="78450" x="4619625" y="2395538"/>
          <p14:tracePt t="78467" x="4630738" y="2395538"/>
          <p14:tracePt t="78473" x="4630738" y="2406650"/>
          <p14:tracePt t="78500" x="4641850" y="2406650"/>
          <p14:tracePt t="78522" x="4641850" y="2417763"/>
          <p14:tracePt t="78530" x="4651375" y="2417763"/>
          <p14:tracePt t="78571" x="4662488" y="2417763"/>
          <p14:tracePt t="78603" x="4662488" y="2427288"/>
          <p14:tracePt t="78619" x="4673600" y="2427288"/>
          <p14:tracePt t="78659" x="4683125" y="2427288"/>
          <p14:tracePt t="78683" x="4683125" y="2438400"/>
          <p14:tracePt t="78701" x="4694238" y="2438400"/>
          <p14:tracePt t="78731" x="4705350" y="2438400"/>
          <p14:tracePt t="78755" x="4716463" y="2438400"/>
          <p14:tracePt t="78763" x="4725988" y="2438400"/>
          <p14:tracePt t="78779" x="4737100" y="2438400"/>
          <p14:tracePt t="78787" x="4748213" y="2438400"/>
          <p14:tracePt t="78795" x="4757738" y="2438400"/>
          <p14:tracePt t="78803" x="4768850" y="2438400"/>
          <p14:tracePt t="78811" x="4779963" y="2438400"/>
          <p14:tracePt t="78818" x="4800600" y="2449513"/>
          <p14:tracePt t="78826" x="4811713" y="2449513"/>
          <p14:tracePt t="78834" x="4822825" y="2449513"/>
          <p14:tracePt t="78843" x="4832350" y="2449513"/>
          <p14:tracePt t="78851" x="4843463" y="2449513"/>
          <p14:tracePt t="78859" x="4854575" y="2449513"/>
          <p14:tracePt t="78867" x="4875213" y="2449513"/>
          <p14:tracePt t="78884" x="4897438" y="2449513"/>
          <p14:tracePt t="78892" x="4906963" y="2449513"/>
          <p14:tracePt t="78900" x="4918075" y="2449513"/>
          <p14:tracePt t="78907" x="4929188" y="2449513"/>
          <p14:tracePt t="78916" x="4938713" y="2449513"/>
          <p14:tracePt t="78923" x="4949825" y="2449513"/>
          <p14:tracePt t="78932" x="4960938" y="2449513"/>
          <p14:tracePt t="78939" x="4970463" y="2449513"/>
          <p14:tracePt t="78947" x="4981575" y="2449513"/>
          <p14:tracePt t="78966" x="4992688" y="2449513"/>
          <p14:tracePt t="78988" x="5003800" y="2449513"/>
          <p14:tracePt t="79004" x="5013325" y="2449513"/>
          <p14:tracePt t="85387" x="5024438" y="2449513"/>
          <p14:tracePt t="85404" x="5035550" y="2449513"/>
          <p14:tracePt t="85411" x="5045075" y="2449513"/>
          <p14:tracePt t="85428" x="5056188" y="2449513"/>
          <p14:tracePt t="85436" x="5067300" y="2449513"/>
          <p14:tracePt t="85453" x="5078413" y="2449513"/>
          <p14:tracePt t="85459" x="5087938" y="2449513"/>
          <p14:tracePt t="85469" x="5099050" y="2449513"/>
          <p14:tracePt t="85475" x="5110163" y="2449513"/>
          <p14:tracePt t="85485" x="5119688" y="2449513"/>
          <p14:tracePt t="85491" x="5130800" y="2460625"/>
          <p14:tracePt t="85499" x="5141913" y="2460625"/>
          <p14:tracePt t="85507" x="5162550" y="2460625"/>
          <p14:tracePt t="85516" x="5173663" y="2460625"/>
          <p14:tracePt t="85524" x="5194300" y="2460625"/>
          <p14:tracePt t="85531" x="5205413" y="2460625"/>
          <p14:tracePt t="85539" x="5237163" y="2460625"/>
          <p14:tracePt t="85548" x="5268913" y="2460625"/>
          <p14:tracePt t="85555" x="5280025" y="2460625"/>
          <p14:tracePt t="85564" x="5300663" y="2460625"/>
          <p14:tracePt t="85572" x="5332413" y="2460625"/>
          <p14:tracePt t="85580" x="5354638" y="2460625"/>
          <p14:tracePt t="85588" x="5375275" y="2460625"/>
          <p14:tracePt t="85596" x="5397500" y="2460625"/>
          <p14:tracePt t="85604" x="5418138" y="2460625"/>
          <p14:tracePt t="85612" x="5438775" y="2460625"/>
          <p14:tracePt t="85620" x="5461000" y="2460625"/>
          <p14:tracePt t="85628" x="5472113" y="2460625"/>
          <p14:tracePt t="85636" x="5481638" y="2460625"/>
          <p14:tracePt t="85644" x="5492750" y="2460625"/>
          <p14:tracePt t="85661" x="5503863" y="2460625"/>
          <p14:tracePt t="85685" x="5513388" y="2460625"/>
          <p14:tracePt t="85734" x="5524500" y="2460625"/>
          <p14:tracePt t="85766" x="5524500" y="2449513"/>
          <p14:tracePt t="85773" x="5535613" y="2449513"/>
          <p14:tracePt t="85798" x="5546725" y="2449513"/>
          <p14:tracePt t="85805" x="5556250" y="2449513"/>
          <p14:tracePt t="85813" x="5567363" y="2449513"/>
          <p14:tracePt t="85820" x="5578475" y="2438400"/>
          <p14:tracePt t="85828" x="5599113" y="2438400"/>
          <p14:tracePt t="85837" x="5610225" y="2438400"/>
          <p14:tracePt t="85845" x="5619750" y="2427288"/>
          <p14:tracePt t="85853" x="5630863" y="2427288"/>
          <p14:tracePt t="85861" x="5641975" y="2427288"/>
          <p14:tracePt t="85869" x="5662613" y="2417763"/>
          <p14:tracePt t="85886" x="5673725" y="2417763"/>
          <p14:tracePt t="85893" x="5684838" y="2406650"/>
          <p14:tracePt t="85902" x="5694363" y="2406650"/>
          <p14:tracePt t="85909" x="5705475" y="2406650"/>
          <p14:tracePt t="85918" x="5705475" y="2395538"/>
          <p14:tracePt t="85925" x="5716588" y="2395538"/>
          <p14:tracePt t="85951" x="5727700" y="2395538"/>
          <p14:tracePt t="85975" x="5737225" y="2395538"/>
          <p14:tracePt t="86514" x="5748338" y="2395538"/>
          <p14:tracePt t="86520" x="5759450" y="2395538"/>
          <p14:tracePt t="86529" x="5768975" y="2395538"/>
          <p14:tracePt t="86536" x="5780088" y="2395538"/>
          <p14:tracePt t="86545" x="5791200" y="2395538"/>
          <p14:tracePt t="86552" x="5800725" y="2406650"/>
          <p14:tracePt t="86560" x="5811838" y="2406650"/>
          <p14:tracePt t="86569" x="5822950" y="2406650"/>
          <p14:tracePt t="86576" x="5834063" y="2417763"/>
          <p14:tracePt t="86585" x="5854700" y="2417763"/>
          <p14:tracePt t="86592" x="5865813" y="2417763"/>
          <p14:tracePt t="86601" x="5886450" y="2417763"/>
          <p14:tracePt t="86608" x="5897563" y="2417763"/>
          <p14:tracePt t="86618" x="5918200" y="2427288"/>
          <p14:tracePt t="86624" x="5929313" y="2427288"/>
          <p14:tracePt t="86633" x="5949950" y="2427288"/>
          <p14:tracePt t="86640" x="5961063" y="2427288"/>
          <p14:tracePt t="86649" x="5981700" y="2427288"/>
          <p14:tracePt t="86657" x="6003925" y="2438400"/>
          <p14:tracePt t="86665" x="6015038" y="2438400"/>
          <p14:tracePt t="86673" x="6024563" y="2438400"/>
          <p14:tracePt t="86681" x="6046788" y="2438400"/>
          <p14:tracePt t="86689" x="6056313" y="2438400"/>
          <p14:tracePt t="86697" x="6067425" y="2449513"/>
          <p14:tracePt t="86714" x="6078538" y="2449513"/>
          <p14:tracePt t="86721" x="6089650" y="2449513"/>
          <p14:tracePt t="86729" x="6099175" y="2449513"/>
          <p14:tracePt t="86746" x="6110288" y="2449513"/>
          <p14:tracePt t="86762" x="6121400" y="2449513"/>
          <p14:tracePt t="86778" x="6130925" y="2449513"/>
          <p14:tracePt t="86786" x="6142038" y="2449513"/>
          <p14:tracePt t="86803" x="6153150" y="2449513"/>
          <p14:tracePt t="86810" x="6153150" y="2460625"/>
          <p14:tracePt t="86819" x="6162675" y="2460625"/>
          <p14:tracePt t="86836" x="6173788" y="2460625"/>
          <p14:tracePt t="86841" x="6184900" y="2460625"/>
          <p14:tracePt t="86858" x="6196013" y="2460625"/>
          <p14:tracePt t="86875" x="6205538" y="2460625"/>
          <p14:tracePt t="86890" x="6216650" y="2460625"/>
          <p14:tracePt t="86898" x="6227763" y="2460625"/>
          <p14:tracePt t="86906" x="6237288" y="2460625"/>
          <p14:tracePt t="86922" x="6248400" y="2460625"/>
          <p14:tracePt t="86930" x="6259513" y="2460625"/>
          <p14:tracePt t="86938" x="6270625" y="2460625"/>
          <p14:tracePt t="86956" x="6280150" y="2460625"/>
          <p14:tracePt t="86962" x="6291263" y="2460625"/>
          <p14:tracePt t="86970" x="6302375" y="2460625"/>
          <p14:tracePt t="86979" x="6311900" y="2460625"/>
          <p14:tracePt t="86994" x="6323013" y="2460625"/>
          <p14:tracePt t="87003" x="6334125" y="2460625"/>
          <p14:tracePt t="87018" x="6343650" y="2460625"/>
          <p14:tracePt t="87036" x="6354763" y="2460625"/>
          <p14:tracePt t="87052" x="6365875" y="2460625"/>
          <p14:tracePt t="87084" x="6376988" y="2460625"/>
          <p14:tracePt t="88105" x="6386513" y="2460625"/>
          <p14:tracePt t="88112" x="6397625" y="2460625"/>
          <p14:tracePt t="88121" x="6408738" y="2460625"/>
          <p14:tracePt t="88128" x="6418263" y="2460625"/>
          <p14:tracePt t="88137" x="6429375" y="2460625"/>
          <p14:tracePt t="88144" x="6451600" y="2460625"/>
          <p14:tracePt t="88153" x="6461125" y="2460625"/>
          <p14:tracePt t="88160" x="6492875" y="2460625"/>
          <p14:tracePt t="88168" x="6524625" y="2460625"/>
          <p14:tracePt t="88176" x="6535738" y="2460625"/>
          <p14:tracePt t="88184" x="6567488" y="2460625"/>
          <p14:tracePt t="88192" x="6589713" y="2460625"/>
          <p14:tracePt t="88200" x="6621463" y="2460625"/>
          <p14:tracePt t="88208" x="6642100" y="2460625"/>
          <p14:tracePt t="88216" x="6673850" y="2460625"/>
          <p14:tracePt t="88224" x="6705600" y="2460625"/>
          <p14:tracePt t="88233" x="6716713" y="2460625"/>
          <p14:tracePt t="88240" x="6748463" y="2460625"/>
          <p14:tracePt t="88248" x="6770688" y="2460625"/>
          <p14:tracePt t="88257" x="6791325" y="2460625"/>
          <p14:tracePt t="88264" x="6802438" y="2460625"/>
          <p14:tracePt t="88272" x="6823075" y="2460625"/>
          <p14:tracePt t="88280" x="6845300" y="2460625"/>
          <p14:tracePt t="88289" x="6854825" y="2460625"/>
          <p14:tracePt t="88296" x="6877050" y="2460625"/>
          <p14:tracePt t="88305" x="6897688" y="2460625"/>
          <p14:tracePt t="88313" x="6908800" y="2460625"/>
          <p14:tracePt t="88322" x="6919913" y="2460625"/>
          <p14:tracePt t="88329" x="6940550" y="2460625"/>
          <p14:tracePt t="88338" x="6951663" y="2460625"/>
          <p14:tracePt t="88345" x="6961188" y="2460625"/>
          <p14:tracePt t="88354" x="6972300" y="2460625"/>
          <p14:tracePt t="88361" x="6983413" y="2460625"/>
          <p14:tracePt t="88378" x="6992938" y="2460625"/>
          <p14:tracePt t="88402" x="7004050" y="2460625"/>
          <p14:tracePt t="88426" x="7015163" y="2460625"/>
          <p14:tracePt t="88467" x="7015163" y="2449513"/>
          <p14:tracePt t="88530" x="7026275" y="2449513"/>
          <p14:tracePt t="88577" x="7035800" y="2449513"/>
          <p14:tracePt t="88594" x="7046913" y="2449513"/>
          <p14:tracePt t="88611" x="7058025" y="2449513"/>
          <p14:tracePt t="88618" x="7067550" y="2449513"/>
          <p14:tracePt t="88626" x="7078663" y="2449513"/>
          <p14:tracePt t="88634" x="7089775" y="2449513"/>
          <p14:tracePt t="88642" x="7100888" y="2449513"/>
          <p14:tracePt t="88650" x="7110413" y="2449513"/>
          <p14:tracePt t="88658" x="7121525" y="2438400"/>
          <p14:tracePt t="88666" x="7132638" y="2438400"/>
          <p14:tracePt t="88674" x="7142163" y="2438400"/>
          <p14:tracePt t="88682" x="7153275" y="2438400"/>
          <p14:tracePt t="88699" x="7164388" y="2438400"/>
          <p14:tracePt t="88716" x="7173913" y="2438400"/>
          <p14:tracePt t="88748" x="7185025" y="2438400"/>
          <p14:tracePt t="88779" x="7196138" y="2438400"/>
          <p14:tracePt t="88852" x="7207250" y="2438400"/>
          <p14:tracePt t="88909" x="7216775" y="24384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E382-F262-A375-FA34-40A043643B02}"/>
              </a:ext>
            </a:extLst>
          </p:cNvPr>
          <p:cNvSpPr>
            <a:spLocks noGrp="1"/>
          </p:cNvSpPr>
          <p:nvPr>
            <p:ph type="title"/>
          </p:nvPr>
        </p:nvSpPr>
        <p:spPr/>
        <p:txBody>
          <a:bodyPr/>
          <a:lstStyle/>
          <a:p>
            <a:r>
              <a:rPr lang="en-US" dirty="0"/>
              <a:t>Putative lncRNA regulatory mechanisms</a:t>
            </a:r>
          </a:p>
        </p:txBody>
      </p:sp>
      <p:pic>
        <p:nvPicPr>
          <p:cNvPr id="4" name="Picture 3" descr="lncRNA_functions.jpg">
            <a:extLst>
              <a:ext uri="{FF2B5EF4-FFF2-40B4-BE49-F238E27FC236}">
                <a16:creationId xmlns:a16="http://schemas.microsoft.com/office/drawing/2014/main" id="{6D222E02-920C-B466-7324-A23206FB4B5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57200" y="952130"/>
            <a:ext cx="2914650"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Diagram&#10;&#10;Description automatically generated">
            <a:extLst>
              <a:ext uri="{FF2B5EF4-FFF2-40B4-BE49-F238E27FC236}">
                <a16:creationId xmlns:a16="http://schemas.microsoft.com/office/drawing/2014/main" id="{37992D86-06C2-7191-DE6C-9E758C4C3AA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810000" y="922004"/>
            <a:ext cx="5167322" cy="5326396"/>
          </a:xfrm>
          <a:prstGeom prst="rect">
            <a:avLst/>
          </a:prstGeom>
        </p:spPr>
      </p:pic>
    </p:spTree>
    <p:extLst>
      <p:ext uri="{BB962C8B-B14F-4D97-AF65-F5344CB8AC3E}">
        <p14:creationId xmlns:p14="http://schemas.microsoft.com/office/powerpoint/2010/main" val="421520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a:xfrm>
            <a:off x="114300" y="533400"/>
            <a:ext cx="9029700" cy="571056"/>
          </a:xfrm>
        </p:spPr>
        <p:txBody>
          <a:bodyPr>
            <a:noAutofit/>
          </a:bodyPr>
          <a:lstStyle/>
          <a:p>
            <a:r>
              <a:rPr lang="en-US" sz="2400" dirty="0">
                <a:latin typeface="Trebuchet MS" charset="0"/>
                <a:ea typeface="ＭＳ Ｐゴシック" charset="0"/>
              </a:rPr>
              <a:t>Our ability to understand how a lncRNA functions requires knowledge of its interacting partners: DNA, RNA, and/or protein</a:t>
            </a:r>
          </a:p>
        </p:txBody>
      </p:sp>
      <p:pic>
        <p:nvPicPr>
          <p:cNvPr id="117762" name="Picture 2" descr="Tools.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8200" y="1752600"/>
            <a:ext cx="6834188"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9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8EE8048E-A0CC-6F33-FA1E-58E7C148A149}"/>
              </a:ext>
            </a:extLst>
          </p:cNvPr>
          <p:cNvSpPr>
            <a:spLocks noGrp="1"/>
          </p:cNvSpPr>
          <p:nvPr>
            <p:ph type="title"/>
          </p:nvPr>
        </p:nvSpPr>
        <p:spPr/>
        <p:txBody>
          <a:bodyPr/>
          <a:lstStyle/>
          <a:p>
            <a:r>
              <a:rPr lang="en-US" altLang="en-US"/>
              <a:t>Classes of non-coding RNAs</a:t>
            </a:r>
          </a:p>
        </p:txBody>
      </p:sp>
      <p:pic>
        <p:nvPicPr>
          <p:cNvPr id="82946" name="Picture 2" descr="ncRNA_Classes.tiff">
            <a:extLst>
              <a:ext uri="{FF2B5EF4-FFF2-40B4-BE49-F238E27FC236}">
                <a16:creationId xmlns:a16="http://schemas.microsoft.com/office/drawing/2014/main" id="{A431BE17-3CAF-335D-19E4-FACD8CF18E15}"/>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174523" y="630426"/>
            <a:ext cx="4989235" cy="559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3">
            <a:extLst>
              <a:ext uri="{FF2B5EF4-FFF2-40B4-BE49-F238E27FC236}">
                <a16:creationId xmlns:a16="http://schemas.microsoft.com/office/drawing/2014/main" id="{7EAC120F-54E7-864C-3815-C346BDDCC535}"/>
              </a:ext>
            </a:extLst>
          </p:cNvPr>
          <p:cNvSpPr txBox="1">
            <a:spLocks noChangeArrowheads="1"/>
          </p:cNvSpPr>
          <p:nvPr/>
        </p:nvSpPr>
        <p:spPr bwMode="auto">
          <a:xfrm>
            <a:off x="5791200" y="6052759"/>
            <a:ext cx="3352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Verdana" panose="020B0604030504040204" pitchFamily="34" charset="0"/>
                <a:ea typeface="ＭＳ Ｐゴシック" panose="020B0600070205080204" pitchFamily="34" charset="-128"/>
              </a:defRPr>
            </a:lvl1pPr>
            <a:lvl2pPr marL="742950" indent="-285750">
              <a:defRPr sz="2400" baseline="-25000">
                <a:solidFill>
                  <a:schemeClr val="tx1"/>
                </a:solidFill>
                <a:latin typeface="Verdana" panose="020B0604030504040204" pitchFamily="34" charset="0"/>
                <a:ea typeface="ＭＳ Ｐゴシック" panose="020B0600070205080204" pitchFamily="34" charset="-128"/>
              </a:defRPr>
            </a:lvl2pPr>
            <a:lvl3pPr marL="1143000" indent="-228600">
              <a:defRPr sz="2400" baseline="-25000">
                <a:solidFill>
                  <a:schemeClr val="tx1"/>
                </a:solidFill>
                <a:latin typeface="Verdana" panose="020B0604030504040204" pitchFamily="34" charset="0"/>
                <a:ea typeface="ＭＳ Ｐゴシック" panose="020B0600070205080204" pitchFamily="34" charset="-128"/>
              </a:defRPr>
            </a:lvl3pPr>
            <a:lvl4pPr marL="1600200" indent="-228600">
              <a:defRPr sz="2400" baseline="-25000">
                <a:solidFill>
                  <a:schemeClr val="tx1"/>
                </a:solidFill>
                <a:latin typeface="Verdana" panose="020B0604030504040204" pitchFamily="34" charset="0"/>
                <a:ea typeface="ＭＳ Ｐゴシック" panose="020B0600070205080204" pitchFamily="34" charset="-128"/>
              </a:defRPr>
            </a:lvl4pPr>
            <a:lvl5pPr marL="2057400" indent="-228600">
              <a:defRPr sz="2400" baseline="-25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9pPr>
          </a:lstStyle>
          <a:p>
            <a:pPr algn="r"/>
            <a:r>
              <a:rPr lang="en-US" altLang="en-US" sz="1050" b="1" baseline="0" dirty="0">
                <a:latin typeface="Arial" panose="020B0604020202020204" pitchFamily="34" charset="0"/>
              </a:rPr>
              <a:t>(Cancer Discovery - </a:t>
            </a:r>
            <a:r>
              <a:rPr lang="en-US" altLang="en-US" sz="1050" b="1" baseline="0" dirty="0" err="1">
                <a:latin typeface="Arial" panose="020B0604020202020204" pitchFamily="34" charset="0"/>
              </a:rPr>
              <a:t>Prensner</a:t>
            </a:r>
            <a:r>
              <a:rPr lang="en-US" altLang="en-US" sz="1050" b="1" baseline="0" dirty="0">
                <a:latin typeface="Arial" panose="020B0604020202020204" pitchFamily="34" charset="0"/>
              </a:rPr>
              <a:t> et al., 2011)</a:t>
            </a:r>
          </a:p>
        </p:txBody>
      </p:sp>
      <p:sp>
        <p:nvSpPr>
          <p:cNvPr id="2" name="Content Placeholder 3">
            <a:extLst>
              <a:ext uri="{FF2B5EF4-FFF2-40B4-BE49-F238E27FC236}">
                <a16:creationId xmlns:a16="http://schemas.microsoft.com/office/drawing/2014/main" id="{A56074CD-C029-1BA3-A961-30F8DC4BBA69}"/>
              </a:ext>
            </a:extLst>
          </p:cNvPr>
          <p:cNvSpPr txBox="1">
            <a:spLocks/>
          </p:cNvSpPr>
          <p:nvPr/>
        </p:nvSpPr>
        <p:spPr>
          <a:xfrm>
            <a:off x="5308785" y="1371600"/>
            <a:ext cx="3759015" cy="4495800"/>
          </a:xfrm>
          <a:prstGeom prst="rect">
            <a:avLst/>
          </a:prstGeom>
        </p:spPr>
        <p:txBody>
          <a:bodyPr/>
          <a:lstStyle>
            <a:lvl1pPr marL="342900" indent="-342900" algn="l" rtl="0" eaLnBrk="0" fontAlgn="base" hangingPunct="0">
              <a:spcBef>
                <a:spcPct val="20000"/>
              </a:spcBef>
              <a:spcAft>
                <a:spcPct val="0"/>
              </a:spcAft>
              <a:buFont typeface="Times" charset="0"/>
              <a:buChar char="•"/>
              <a:defRPr sz="2400">
                <a:solidFill>
                  <a:srgbClr val="131313"/>
                </a:solidFill>
                <a:latin typeface="Calibri"/>
                <a:ea typeface="+mn-ea"/>
                <a:cs typeface="Calibri"/>
              </a:defRPr>
            </a:lvl1pPr>
            <a:lvl2pPr marL="742950" indent="-28575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2pPr>
            <a:lvl3pPr marL="11430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3pPr>
            <a:lvl4pPr marL="16002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4pPr>
            <a:lvl5pPr marL="2057400" indent="-228600" algn="l" rtl="0" eaLnBrk="0" fontAlgn="base" hangingPunct="0">
              <a:spcBef>
                <a:spcPct val="20000"/>
              </a:spcBef>
              <a:spcAft>
                <a:spcPct val="0"/>
              </a:spcAft>
              <a:buFont typeface="Times" charset="0"/>
              <a:buChar char="•"/>
              <a:defRPr sz="1800">
                <a:solidFill>
                  <a:srgbClr val="131313"/>
                </a:solidFill>
                <a:latin typeface="Calibri"/>
                <a:ea typeface="+mn-ea"/>
                <a:cs typeface="Calibri"/>
              </a:defRPr>
            </a:lvl5pPr>
            <a:lvl6pPr marL="25146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6pPr>
            <a:lvl7pPr marL="29718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7pPr>
            <a:lvl8pPr marL="34290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8pPr>
            <a:lvl9pPr marL="3886200" indent="-228600" algn="l" rtl="0" fontAlgn="base">
              <a:spcBef>
                <a:spcPct val="20000"/>
              </a:spcBef>
              <a:spcAft>
                <a:spcPct val="0"/>
              </a:spcAft>
              <a:buFont typeface="Times" pitchFamily="-111" charset="0"/>
              <a:buChar char="•"/>
              <a:defRPr sz="1600">
                <a:solidFill>
                  <a:srgbClr val="131313"/>
                </a:solidFill>
                <a:latin typeface="+mn-lt"/>
                <a:ea typeface="+mn-ea"/>
                <a:cs typeface="+mn-cs"/>
              </a:defRPr>
            </a:lvl9pPr>
          </a:lstStyle>
          <a:p>
            <a:r>
              <a:rPr lang="en-US" sz="2000" kern="0" dirty="0">
                <a:solidFill>
                  <a:srgbClr val="212121"/>
                </a:solidFill>
                <a:latin typeface="system-ui"/>
              </a:rPr>
              <a:t>Existing small noncoding RNA analysis tools are optimized for processing short sequencing reads (17-35 nucleotides) to monitor microRNA expression.</a:t>
            </a:r>
          </a:p>
          <a:p>
            <a:pPr marL="0" indent="0">
              <a:buNone/>
            </a:pPr>
            <a:r>
              <a:rPr lang="en-US" sz="2000" kern="0" dirty="0">
                <a:solidFill>
                  <a:srgbClr val="212121"/>
                </a:solidFill>
                <a:latin typeface="system-ui"/>
              </a:rPr>
              <a:t> </a:t>
            </a:r>
          </a:p>
          <a:p>
            <a:r>
              <a:rPr lang="en-US" sz="2000" kern="0" dirty="0">
                <a:solidFill>
                  <a:srgbClr val="212121"/>
                </a:solidFill>
                <a:latin typeface="system-ui"/>
              </a:rPr>
              <a:t>These strategies under-represent many biologically relevant classes of small noncoding RNAs in the 36-200 nucleotides length range (tRNAs, snoRNAs, etc.)</a:t>
            </a:r>
            <a:endParaRPr lang="en-US" sz="2000" kern="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647E-3F06-E0C3-B32A-E96EFE087326}"/>
              </a:ext>
            </a:extLst>
          </p:cNvPr>
          <p:cNvSpPr>
            <a:spLocks noGrp="1"/>
          </p:cNvSpPr>
          <p:nvPr>
            <p:ph type="title"/>
          </p:nvPr>
        </p:nvSpPr>
        <p:spPr>
          <a:xfrm>
            <a:off x="152400" y="2438400"/>
            <a:ext cx="3276599" cy="609600"/>
          </a:xfrm>
        </p:spPr>
        <p:txBody>
          <a:bodyPr/>
          <a:lstStyle/>
          <a:p>
            <a:pPr algn="ctr"/>
            <a:r>
              <a:rPr lang="en-US" sz="2800" dirty="0"/>
              <a:t>CRISPR based strategies are dependent on the proposed functional mechanism</a:t>
            </a:r>
          </a:p>
        </p:txBody>
      </p:sp>
      <p:pic>
        <p:nvPicPr>
          <p:cNvPr id="5" name="Picture 4" descr="Diagram&#10;&#10;Description automatically generated">
            <a:extLst>
              <a:ext uri="{FF2B5EF4-FFF2-40B4-BE49-F238E27FC236}">
                <a16:creationId xmlns:a16="http://schemas.microsoft.com/office/drawing/2014/main" id="{A39D5655-B2FD-FFA5-407D-0BB895A3F2DC}"/>
              </a:ext>
            </a:extLst>
          </p:cNvPr>
          <p:cNvPicPr>
            <a:picLocks noChangeAspect="1"/>
          </p:cNvPicPr>
          <p:nvPr/>
        </p:nvPicPr>
        <p:blipFill>
          <a:blip r:embed="rId3"/>
          <a:stretch>
            <a:fillRect/>
          </a:stretch>
        </p:blipFill>
        <p:spPr>
          <a:xfrm>
            <a:off x="3886200" y="152400"/>
            <a:ext cx="4925391" cy="5664200"/>
          </a:xfrm>
          <a:prstGeom prst="rect">
            <a:avLst/>
          </a:prstGeom>
        </p:spPr>
      </p:pic>
    </p:spTree>
    <p:extLst>
      <p:ext uri="{BB962C8B-B14F-4D97-AF65-F5344CB8AC3E}">
        <p14:creationId xmlns:p14="http://schemas.microsoft.com/office/powerpoint/2010/main" val="116843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 LncRNA-Centric Approach</a:t>
            </a:r>
          </a:p>
        </p:txBody>
      </p:sp>
    </p:spTree>
    <p:extLst>
      <p:ext uri="{BB962C8B-B14F-4D97-AF65-F5344CB8AC3E}">
        <p14:creationId xmlns:p14="http://schemas.microsoft.com/office/powerpoint/2010/main" val="924410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 y="110803"/>
            <a:ext cx="9144000" cy="571056"/>
          </a:xfrm>
        </p:spPr>
        <p:txBody>
          <a:bodyPr>
            <a:normAutofit/>
          </a:bodyPr>
          <a:lstStyle/>
          <a:p>
            <a:r>
              <a:rPr lang="en-US" sz="2400" dirty="0">
                <a:latin typeface="Trebuchet MS" charset="0"/>
                <a:ea typeface="ＭＳ Ｐゴシック" charset="0"/>
              </a:rPr>
              <a:t>Elucidating lncRNA interactions with proteins, RNA, and DNA</a:t>
            </a:r>
          </a:p>
        </p:txBody>
      </p:sp>
      <p:sp>
        <p:nvSpPr>
          <p:cNvPr id="3" name="Content Placeholder 2"/>
          <p:cNvSpPr>
            <a:spLocks noGrp="1"/>
          </p:cNvSpPr>
          <p:nvPr>
            <p:ph idx="1"/>
          </p:nvPr>
        </p:nvSpPr>
        <p:spPr>
          <a:xfrm>
            <a:off x="3894667" y="1016000"/>
            <a:ext cx="4968119" cy="5120722"/>
          </a:xfrm>
        </p:spPr>
        <p:txBody>
          <a:bodyPr>
            <a:normAutofit/>
          </a:bodyPr>
          <a:lstStyle/>
          <a:p>
            <a:pPr algn="just">
              <a:lnSpc>
                <a:spcPct val="120000"/>
              </a:lnSpc>
              <a:spcBef>
                <a:spcPts val="0"/>
              </a:spcBef>
            </a:pPr>
            <a:r>
              <a:rPr lang="en-US" sz="1800" b="1" dirty="0" err="1">
                <a:latin typeface="Arial" panose="020B0604020202020204" pitchFamily="34" charset="0"/>
                <a:cs typeface="Arial" panose="020B0604020202020204" pitchFamily="34" charset="0"/>
              </a:rPr>
              <a:t>ChIRP</a:t>
            </a:r>
            <a:r>
              <a:rPr lang="en-US" sz="1800" b="1" dirty="0">
                <a:latin typeface="Arial" panose="020B0604020202020204" pitchFamily="34" charset="0"/>
                <a:cs typeface="Arial" panose="020B0604020202020204" pitchFamily="34" charset="0"/>
              </a:rPr>
              <a:t> (chromatin isolation by RNA purification)</a:t>
            </a:r>
          </a:p>
          <a:p>
            <a:pPr lvl="1" algn="just">
              <a:lnSpc>
                <a:spcPct val="120000"/>
              </a:lnSpc>
              <a:spcBef>
                <a:spcPts val="0"/>
              </a:spcBef>
            </a:pPr>
            <a:r>
              <a:rPr lang="en-US" sz="1600" dirty="0">
                <a:latin typeface="Arial" panose="020B0604020202020204" pitchFamily="34" charset="0"/>
                <a:cs typeface="Arial" panose="020B0604020202020204" pitchFamily="34" charset="0"/>
              </a:rPr>
              <a:t>RNA–protein–DNA complexes are cross-linked </a:t>
            </a:r>
            <a:r>
              <a:rPr lang="en-US" sz="1600" i="1" dirty="0">
                <a:latin typeface="Arial" panose="020B0604020202020204" pitchFamily="34" charset="0"/>
                <a:cs typeface="Arial" panose="020B0604020202020204" pitchFamily="34" charset="0"/>
              </a:rPr>
              <a:t>in vivo </a:t>
            </a:r>
            <a:r>
              <a:rPr lang="en-US" sz="1600" dirty="0">
                <a:latin typeface="Arial" panose="020B0604020202020204" pitchFamily="34" charset="0"/>
                <a:cs typeface="Arial" panose="020B0604020202020204" pitchFamily="34" charset="0"/>
              </a:rPr>
              <a:t>and solubilized by sonication</a:t>
            </a:r>
          </a:p>
          <a:p>
            <a:pPr lvl="1" algn="just">
              <a:lnSpc>
                <a:spcPct val="120000"/>
              </a:lnSpc>
              <a:spcBef>
                <a:spcPts val="0"/>
              </a:spcBef>
            </a:pPr>
            <a:r>
              <a:rPr lang="en-US" sz="1600" dirty="0">
                <a:latin typeface="Arial" panose="020B0604020202020204" pitchFamily="34" charset="0"/>
                <a:cs typeface="Arial" panose="020B0604020202020204" pitchFamily="34" charset="0"/>
              </a:rPr>
              <a:t>Biotinylated tiling oligonucleotides are hybridized to target lncRNAs</a:t>
            </a:r>
          </a:p>
          <a:p>
            <a:pPr lvl="1" algn="just">
              <a:lnSpc>
                <a:spcPct val="120000"/>
              </a:lnSpc>
              <a:spcBef>
                <a:spcPts val="0"/>
              </a:spcBef>
            </a:pPr>
            <a:r>
              <a:rPr lang="en-US" sz="1600" dirty="0">
                <a:latin typeface="Arial" panose="020B0604020202020204" pitchFamily="34" charset="0"/>
                <a:cs typeface="Arial" panose="020B0604020202020204" pitchFamily="34" charset="0"/>
              </a:rPr>
              <a:t>Oligonucleotide-bound RNA and associated complexes are efficiently pulled down with streptavidin magnetic beads</a:t>
            </a:r>
          </a:p>
          <a:p>
            <a:pPr lvl="1" algn="just">
              <a:lnSpc>
                <a:spcPct val="120000"/>
              </a:lnSpc>
              <a:spcBef>
                <a:spcPts val="0"/>
              </a:spcBef>
            </a:pPr>
            <a:r>
              <a:rPr lang="en-US" sz="1600" dirty="0">
                <a:latin typeface="Arial" panose="020B0604020202020204" pitchFamily="34" charset="0"/>
                <a:cs typeface="Arial" panose="020B0604020202020204" pitchFamily="34" charset="0"/>
              </a:rPr>
              <a:t>Enriched RNA, protein and DNA can be isolated and subjected to downstream analysis</a:t>
            </a:r>
          </a:p>
        </p:txBody>
      </p:sp>
      <p:sp>
        <p:nvSpPr>
          <p:cNvPr id="90115" name="TextBox 5"/>
          <p:cNvSpPr txBox="1">
            <a:spLocks noChangeArrowheads="1"/>
          </p:cNvSpPr>
          <p:nvPr/>
        </p:nvSpPr>
        <p:spPr bwMode="auto">
          <a:xfrm>
            <a:off x="5105400" y="5998609"/>
            <a:ext cx="40386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Verdana" charset="0"/>
                <a:ea typeface="ＭＳ Ｐゴシック" charset="0"/>
                <a:cs typeface="ＭＳ Ｐゴシック" charset="0"/>
              </a:defRPr>
            </a:lvl1pPr>
            <a:lvl2pPr marL="742950" indent="-285750">
              <a:defRPr sz="2400" baseline="-25000">
                <a:solidFill>
                  <a:schemeClr val="tx1"/>
                </a:solidFill>
                <a:latin typeface="Verdana" charset="0"/>
                <a:ea typeface="ＭＳ Ｐゴシック" charset="0"/>
              </a:defRPr>
            </a:lvl2pPr>
            <a:lvl3pPr marL="1143000" indent="-228600">
              <a:defRPr sz="2400" baseline="-25000">
                <a:solidFill>
                  <a:schemeClr val="tx1"/>
                </a:solidFill>
                <a:latin typeface="Verdana" charset="0"/>
                <a:ea typeface="ＭＳ Ｐゴシック" charset="0"/>
              </a:defRPr>
            </a:lvl3pPr>
            <a:lvl4pPr marL="1600200" indent="-228600">
              <a:defRPr sz="2400" baseline="-25000">
                <a:solidFill>
                  <a:schemeClr val="tx1"/>
                </a:solidFill>
                <a:latin typeface="Verdana" charset="0"/>
                <a:ea typeface="ＭＳ Ｐゴシック" charset="0"/>
              </a:defRPr>
            </a:lvl4pPr>
            <a:lvl5pPr marL="2057400" indent="-228600">
              <a:defRPr sz="2400" baseline="-25000">
                <a:solidFill>
                  <a:schemeClr val="tx1"/>
                </a:solidFill>
                <a:latin typeface="Verdana"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Verdana"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Verdana"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Verdana"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Verdana" charset="0"/>
                <a:ea typeface="ＭＳ Ｐゴシック" charset="0"/>
              </a:defRPr>
            </a:lvl9pPr>
          </a:lstStyle>
          <a:p>
            <a:pPr algn="r"/>
            <a:r>
              <a:rPr lang="en-US" sz="1200" b="1" baseline="0" dirty="0">
                <a:latin typeface="Trebuchet MS" charset="0"/>
                <a:cs typeface="Trebuchet MS" charset="0"/>
              </a:rPr>
              <a:t>(Chu et al., 2014)</a:t>
            </a:r>
          </a:p>
        </p:txBody>
      </p:sp>
      <p:pic>
        <p:nvPicPr>
          <p:cNvPr id="2" name="Picture 1" descr="CHIRP_Overview.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50900" y="859659"/>
            <a:ext cx="2331177" cy="5138950"/>
          </a:xfrm>
          <a:prstGeom prst="rect">
            <a:avLst/>
          </a:prstGeom>
        </p:spPr>
      </p:pic>
    </p:spTree>
    <p:extLst>
      <p:ext uri="{BB962C8B-B14F-4D97-AF65-F5344CB8AC3E}">
        <p14:creationId xmlns:p14="http://schemas.microsoft.com/office/powerpoint/2010/main" val="945527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423333" y="110803"/>
            <a:ext cx="8517467" cy="571056"/>
          </a:xfrm>
        </p:spPr>
        <p:txBody>
          <a:bodyPr>
            <a:normAutofit fontScale="90000"/>
          </a:bodyPr>
          <a:lstStyle/>
          <a:p>
            <a:r>
              <a:rPr lang="en-US" dirty="0">
                <a:latin typeface="Trebuchet MS" charset="0"/>
                <a:ea typeface="ＭＳ Ｐゴシック" charset="0"/>
              </a:rPr>
              <a:t>Mapping functional domains within lncRNAs</a:t>
            </a:r>
          </a:p>
        </p:txBody>
      </p:sp>
      <p:sp>
        <p:nvSpPr>
          <p:cNvPr id="90115" name="TextBox 5"/>
          <p:cNvSpPr txBox="1">
            <a:spLocks noChangeArrowheads="1"/>
          </p:cNvSpPr>
          <p:nvPr/>
        </p:nvSpPr>
        <p:spPr bwMode="auto">
          <a:xfrm>
            <a:off x="4902200" y="5892261"/>
            <a:ext cx="40386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Verdana" charset="0"/>
                <a:ea typeface="ＭＳ Ｐゴシック" charset="0"/>
                <a:cs typeface="ＭＳ Ｐゴシック" charset="0"/>
              </a:defRPr>
            </a:lvl1pPr>
            <a:lvl2pPr marL="742950" indent="-285750">
              <a:defRPr sz="2400" baseline="-25000">
                <a:solidFill>
                  <a:schemeClr val="tx1"/>
                </a:solidFill>
                <a:latin typeface="Verdana" charset="0"/>
                <a:ea typeface="ＭＳ Ｐゴシック" charset="0"/>
              </a:defRPr>
            </a:lvl2pPr>
            <a:lvl3pPr marL="1143000" indent="-228600">
              <a:defRPr sz="2400" baseline="-25000">
                <a:solidFill>
                  <a:schemeClr val="tx1"/>
                </a:solidFill>
                <a:latin typeface="Verdana" charset="0"/>
                <a:ea typeface="ＭＳ Ｐゴシック" charset="0"/>
              </a:defRPr>
            </a:lvl3pPr>
            <a:lvl4pPr marL="1600200" indent="-228600">
              <a:defRPr sz="2400" baseline="-25000">
                <a:solidFill>
                  <a:schemeClr val="tx1"/>
                </a:solidFill>
                <a:latin typeface="Verdana" charset="0"/>
                <a:ea typeface="ＭＳ Ｐゴシック" charset="0"/>
              </a:defRPr>
            </a:lvl4pPr>
            <a:lvl5pPr marL="2057400" indent="-228600">
              <a:defRPr sz="2400" baseline="-25000">
                <a:solidFill>
                  <a:schemeClr val="tx1"/>
                </a:solidFill>
                <a:latin typeface="Verdana"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Verdana"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Verdana"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Verdana"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Verdana" charset="0"/>
                <a:ea typeface="ＭＳ Ｐゴシック" charset="0"/>
              </a:defRPr>
            </a:lvl9pPr>
          </a:lstStyle>
          <a:p>
            <a:pPr algn="r"/>
            <a:r>
              <a:rPr lang="en-US" sz="1200" b="1" baseline="0" dirty="0">
                <a:latin typeface="Trebuchet MS" charset="0"/>
                <a:cs typeface="Trebuchet MS" charset="0"/>
              </a:rPr>
              <a:t>(Chu et al., 2011; Quinn et al., 2014)</a:t>
            </a:r>
          </a:p>
        </p:txBody>
      </p:sp>
      <p:grpSp>
        <p:nvGrpSpPr>
          <p:cNvPr id="15" name="Group 14"/>
          <p:cNvGrpSpPr>
            <a:grpSpLocks/>
          </p:cNvGrpSpPr>
          <p:nvPr/>
        </p:nvGrpSpPr>
        <p:grpSpPr bwMode="auto">
          <a:xfrm>
            <a:off x="2540000" y="685800"/>
            <a:ext cx="3860800" cy="5342464"/>
            <a:chOff x="4097866" y="905936"/>
            <a:chExt cx="3860800" cy="5342464"/>
          </a:xfrm>
        </p:grpSpPr>
        <p:grpSp>
          <p:nvGrpSpPr>
            <p:cNvPr id="90118" name="Group 11"/>
            <p:cNvGrpSpPr>
              <a:grpSpLocks/>
            </p:cNvGrpSpPr>
            <p:nvPr/>
          </p:nvGrpSpPr>
          <p:grpSpPr bwMode="auto">
            <a:xfrm>
              <a:off x="4648200" y="1295400"/>
              <a:ext cx="2819400" cy="4953000"/>
              <a:chOff x="4648200" y="914400"/>
              <a:chExt cx="3124200" cy="5253286"/>
            </a:xfrm>
          </p:grpSpPr>
          <p:pic>
            <p:nvPicPr>
              <p:cNvPr id="8" name="Picture 7" descr="dChIRP.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8200" y="914400"/>
                <a:ext cx="3124200" cy="5253286"/>
              </a:xfrm>
              <a:prstGeom prst="rect">
                <a:avLst/>
              </a:prstGeom>
              <a:ln>
                <a:solidFill>
                  <a:schemeClr val="accent3">
                    <a:lumMod val="50000"/>
                  </a:schemeClr>
                </a:solidFill>
              </a:ln>
            </p:spPr>
          </p:pic>
          <p:sp>
            <p:nvSpPr>
              <p:cNvPr id="90121" name="Rectangle 8"/>
              <p:cNvSpPr>
                <a:spLocks noChangeArrowheads="1"/>
              </p:cNvSpPr>
              <p:nvPr/>
            </p:nvSpPr>
            <p:spPr bwMode="auto">
              <a:xfrm>
                <a:off x="4654550" y="946150"/>
                <a:ext cx="152400" cy="228600"/>
              </a:xfrm>
              <a:prstGeom prst="rect">
                <a:avLst/>
              </a:prstGeom>
              <a:solidFill>
                <a:srgbClr val="FFFFFF"/>
              </a:solidFill>
              <a:ln w="9525">
                <a:solidFill>
                  <a:srgbClr val="FFFFFF"/>
                </a:solidFill>
                <a:round/>
                <a:headEnd/>
                <a:tailEnd/>
              </a:ln>
            </p:spPr>
            <p:txBody>
              <a:bodyPr/>
              <a:lstStyle/>
              <a:p>
                <a:endParaRPr lang="en-US"/>
              </a:p>
            </p:txBody>
          </p:sp>
          <p:sp>
            <p:nvSpPr>
              <p:cNvPr id="90122" name="Rectangle 9"/>
              <p:cNvSpPr>
                <a:spLocks noChangeArrowheads="1"/>
              </p:cNvSpPr>
              <p:nvPr/>
            </p:nvSpPr>
            <p:spPr bwMode="auto">
              <a:xfrm>
                <a:off x="4660900" y="1549400"/>
                <a:ext cx="152400" cy="228600"/>
              </a:xfrm>
              <a:prstGeom prst="rect">
                <a:avLst/>
              </a:prstGeom>
              <a:solidFill>
                <a:srgbClr val="FFFFFF"/>
              </a:solidFill>
              <a:ln w="9525">
                <a:solidFill>
                  <a:srgbClr val="FFFFFF"/>
                </a:solidFill>
                <a:round/>
                <a:headEnd/>
                <a:tailEnd/>
              </a:ln>
            </p:spPr>
            <p:txBody>
              <a:bodyPr/>
              <a:lstStyle/>
              <a:p>
                <a:endParaRPr lang="en-US"/>
              </a:p>
            </p:txBody>
          </p:sp>
          <p:sp>
            <p:nvSpPr>
              <p:cNvPr id="90123" name="Rectangle 10"/>
              <p:cNvSpPr>
                <a:spLocks noChangeArrowheads="1"/>
              </p:cNvSpPr>
              <p:nvPr/>
            </p:nvSpPr>
            <p:spPr bwMode="auto">
              <a:xfrm>
                <a:off x="4654550" y="5162550"/>
                <a:ext cx="152400" cy="228600"/>
              </a:xfrm>
              <a:prstGeom prst="rect">
                <a:avLst/>
              </a:prstGeom>
              <a:solidFill>
                <a:srgbClr val="FFFFFF"/>
              </a:solidFill>
              <a:ln w="9525">
                <a:solidFill>
                  <a:srgbClr val="FFFFFF"/>
                </a:solidFill>
                <a:round/>
                <a:headEnd/>
                <a:tailEnd/>
              </a:ln>
            </p:spPr>
            <p:txBody>
              <a:bodyPr/>
              <a:lstStyle/>
              <a:p>
                <a:endParaRPr lang="en-US"/>
              </a:p>
            </p:txBody>
          </p:sp>
        </p:grpSp>
        <p:sp>
          <p:nvSpPr>
            <p:cNvPr id="90119" name="TextBox 13"/>
            <p:cNvSpPr txBox="1">
              <a:spLocks noChangeArrowheads="1"/>
            </p:cNvSpPr>
            <p:nvPr/>
          </p:nvSpPr>
          <p:spPr bwMode="auto">
            <a:xfrm>
              <a:off x="4097866" y="905936"/>
              <a:ext cx="3860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aseline="-25000">
                  <a:solidFill>
                    <a:schemeClr val="tx1"/>
                  </a:solidFill>
                  <a:latin typeface="Verdana" charset="0"/>
                  <a:ea typeface="ＭＳ Ｐゴシック" charset="0"/>
                  <a:cs typeface="ＭＳ Ｐゴシック" charset="0"/>
                </a:defRPr>
              </a:lvl1pPr>
              <a:lvl2pPr marL="742950" indent="-285750">
                <a:defRPr sz="2400" baseline="-25000">
                  <a:solidFill>
                    <a:schemeClr val="tx1"/>
                  </a:solidFill>
                  <a:latin typeface="Verdana" charset="0"/>
                  <a:ea typeface="ＭＳ Ｐゴシック" charset="0"/>
                </a:defRPr>
              </a:lvl2pPr>
              <a:lvl3pPr marL="1143000" indent="-228600">
                <a:defRPr sz="2400" baseline="-25000">
                  <a:solidFill>
                    <a:schemeClr val="tx1"/>
                  </a:solidFill>
                  <a:latin typeface="Verdana" charset="0"/>
                  <a:ea typeface="ＭＳ Ｐゴシック" charset="0"/>
                </a:defRPr>
              </a:lvl3pPr>
              <a:lvl4pPr marL="1600200" indent="-228600">
                <a:defRPr sz="2400" baseline="-25000">
                  <a:solidFill>
                    <a:schemeClr val="tx1"/>
                  </a:solidFill>
                  <a:latin typeface="Verdana" charset="0"/>
                  <a:ea typeface="ＭＳ Ｐゴシック" charset="0"/>
                </a:defRPr>
              </a:lvl4pPr>
              <a:lvl5pPr marL="2057400" indent="-228600">
                <a:defRPr sz="2400" baseline="-25000">
                  <a:solidFill>
                    <a:schemeClr val="tx1"/>
                  </a:solidFill>
                  <a:latin typeface="Verdana" charset="0"/>
                  <a:ea typeface="ＭＳ Ｐゴシック" charset="0"/>
                </a:defRPr>
              </a:lvl5pPr>
              <a:lvl6pPr marL="2514600" indent="-228600" eaLnBrk="0" fontAlgn="base" hangingPunct="0">
                <a:spcBef>
                  <a:spcPct val="0"/>
                </a:spcBef>
                <a:spcAft>
                  <a:spcPct val="0"/>
                </a:spcAft>
                <a:defRPr sz="2400" baseline="-25000">
                  <a:solidFill>
                    <a:schemeClr val="tx1"/>
                  </a:solidFill>
                  <a:latin typeface="Verdana" charset="0"/>
                  <a:ea typeface="ＭＳ Ｐゴシック" charset="0"/>
                </a:defRPr>
              </a:lvl6pPr>
              <a:lvl7pPr marL="2971800" indent="-228600" eaLnBrk="0" fontAlgn="base" hangingPunct="0">
                <a:spcBef>
                  <a:spcPct val="0"/>
                </a:spcBef>
                <a:spcAft>
                  <a:spcPct val="0"/>
                </a:spcAft>
                <a:defRPr sz="2400" baseline="-25000">
                  <a:solidFill>
                    <a:schemeClr val="tx1"/>
                  </a:solidFill>
                  <a:latin typeface="Verdana" charset="0"/>
                  <a:ea typeface="ＭＳ Ｐゴシック" charset="0"/>
                </a:defRPr>
              </a:lvl7pPr>
              <a:lvl8pPr marL="3429000" indent="-228600" eaLnBrk="0" fontAlgn="base" hangingPunct="0">
                <a:spcBef>
                  <a:spcPct val="0"/>
                </a:spcBef>
                <a:spcAft>
                  <a:spcPct val="0"/>
                </a:spcAft>
                <a:defRPr sz="2400" baseline="-25000">
                  <a:solidFill>
                    <a:schemeClr val="tx1"/>
                  </a:solidFill>
                  <a:latin typeface="Verdana" charset="0"/>
                  <a:ea typeface="ＭＳ Ｐゴシック" charset="0"/>
                </a:defRPr>
              </a:lvl8pPr>
              <a:lvl9pPr marL="3886200" indent="-228600" eaLnBrk="0" fontAlgn="base" hangingPunct="0">
                <a:spcBef>
                  <a:spcPct val="0"/>
                </a:spcBef>
                <a:spcAft>
                  <a:spcPct val="0"/>
                </a:spcAft>
                <a:defRPr sz="2400" baseline="-25000">
                  <a:solidFill>
                    <a:schemeClr val="tx1"/>
                  </a:solidFill>
                  <a:latin typeface="Verdana" charset="0"/>
                  <a:ea typeface="ＭＳ Ｐゴシック" charset="0"/>
                </a:defRPr>
              </a:lvl9pPr>
            </a:lstStyle>
            <a:p>
              <a:pPr algn="ctr"/>
              <a:r>
                <a:rPr lang="en-US" sz="1400" b="1" baseline="0" dirty="0">
                  <a:latin typeface="Trebuchet MS"/>
                  <a:cs typeface="Trebuchet MS"/>
                </a:rPr>
                <a:t>Domain Specific </a:t>
              </a:r>
              <a:r>
                <a:rPr lang="en-US" sz="1400" b="1" baseline="0" dirty="0" err="1">
                  <a:latin typeface="Trebuchet MS"/>
                  <a:cs typeface="Trebuchet MS"/>
                </a:rPr>
                <a:t>ChIRP</a:t>
              </a:r>
              <a:r>
                <a:rPr lang="en-US" sz="1400" b="1" baseline="0" dirty="0">
                  <a:latin typeface="Trebuchet MS"/>
                  <a:cs typeface="Trebuchet MS"/>
                </a:rPr>
                <a:t> (</a:t>
              </a:r>
              <a:r>
                <a:rPr lang="en-US" sz="1400" b="1" baseline="0" dirty="0" err="1">
                  <a:latin typeface="Trebuchet MS"/>
                  <a:cs typeface="Trebuchet MS"/>
                </a:rPr>
                <a:t>dChIRP</a:t>
              </a:r>
              <a:r>
                <a:rPr lang="en-US" sz="1400" b="1" baseline="0" dirty="0">
                  <a:latin typeface="Trebuchet MS"/>
                  <a:cs typeface="Trebuchet MS"/>
                </a:rPr>
                <a:t>)</a:t>
              </a:r>
            </a:p>
          </p:txBody>
        </p:sp>
      </p:grpSp>
    </p:spTree>
    <p:extLst>
      <p:ext uri="{BB962C8B-B14F-4D97-AF65-F5344CB8AC3E}">
        <p14:creationId xmlns:p14="http://schemas.microsoft.com/office/powerpoint/2010/main" val="4170994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Additional methods to interrogate lncRNA interactions</a:t>
            </a:r>
          </a:p>
        </p:txBody>
      </p:sp>
      <p:pic>
        <p:nvPicPr>
          <p:cNvPr id="4" name="Picture 3" descr="Chart_vs_Chirp.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813051"/>
            <a:ext cx="5520269" cy="5231897"/>
          </a:xfrm>
          <a:prstGeom prst="rect">
            <a:avLst/>
          </a:prstGeom>
        </p:spPr>
      </p:pic>
    </p:spTree>
    <p:extLst>
      <p:ext uri="{BB962C8B-B14F-4D97-AF65-F5344CB8AC3E}">
        <p14:creationId xmlns:p14="http://schemas.microsoft.com/office/powerpoint/2010/main" val="2138781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Methods are more similar than different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09535210"/>
              </p:ext>
            </p:extLst>
          </p:nvPr>
        </p:nvGraphicFramePr>
        <p:xfrm>
          <a:off x="254000" y="914400"/>
          <a:ext cx="8636000" cy="4831593"/>
        </p:xfrm>
        <a:graphic>
          <a:graphicData uri="http://schemas.openxmlformats.org/drawingml/2006/table">
            <a:tbl>
              <a:tblPr firstRow="1" bandRow="1">
                <a:tableStyleId>{5202B0CA-FC54-4496-8BCA-5EF66A818D29}</a:tableStyleId>
              </a:tblPr>
              <a:tblGrid>
                <a:gridCol w="2159000">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gridCol w="2159000">
                  <a:extLst>
                    <a:ext uri="{9D8B030D-6E8A-4147-A177-3AD203B41FA5}">
                      <a16:colId xmlns:a16="http://schemas.microsoft.com/office/drawing/2014/main" val="20002"/>
                    </a:ext>
                  </a:extLst>
                </a:gridCol>
                <a:gridCol w="2159000">
                  <a:extLst>
                    <a:ext uri="{9D8B030D-6E8A-4147-A177-3AD203B41FA5}">
                      <a16:colId xmlns:a16="http://schemas.microsoft.com/office/drawing/2014/main" val="20003"/>
                    </a:ext>
                  </a:extLst>
                </a:gridCol>
              </a:tblGrid>
              <a:tr h="338665">
                <a:tc>
                  <a:txBody>
                    <a:bodyPr/>
                    <a:lstStyle/>
                    <a:p>
                      <a:pPr algn="ctr"/>
                      <a:r>
                        <a:rPr lang="en-US" sz="1600" dirty="0"/>
                        <a:t>Approach</a:t>
                      </a:r>
                      <a:endParaRPr lang="en-US" sz="1600" b="1" dirty="0"/>
                    </a:p>
                  </a:txBody>
                  <a:tcPr/>
                </a:tc>
                <a:tc>
                  <a:txBody>
                    <a:bodyPr/>
                    <a:lstStyle/>
                    <a:p>
                      <a:pPr algn="ctr"/>
                      <a:r>
                        <a:rPr lang="en-US" sz="1600" dirty="0"/>
                        <a:t>Probe</a:t>
                      </a:r>
                      <a:endParaRPr lang="en-US" sz="1600" b="1" dirty="0"/>
                    </a:p>
                  </a:txBody>
                  <a:tcPr/>
                </a:tc>
                <a:tc>
                  <a:txBody>
                    <a:bodyPr/>
                    <a:lstStyle/>
                    <a:p>
                      <a:pPr algn="ctr"/>
                      <a:r>
                        <a:rPr lang="en-US" sz="1600" dirty="0"/>
                        <a:t>Pros</a:t>
                      </a:r>
                      <a:endParaRPr lang="en-US" sz="1600" b="1" dirty="0"/>
                    </a:p>
                  </a:txBody>
                  <a:tcPr/>
                </a:tc>
                <a:tc>
                  <a:txBody>
                    <a:bodyPr/>
                    <a:lstStyle/>
                    <a:p>
                      <a:pPr algn="ctr"/>
                      <a:r>
                        <a:rPr lang="en-US" sz="1600" dirty="0"/>
                        <a:t>Cons</a:t>
                      </a:r>
                      <a:endParaRPr lang="en-US" sz="1600" b="1" dirty="0"/>
                    </a:p>
                  </a:txBody>
                  <a:tcPr/>
                </a:tc>
                <a:extLst>
                  <a:ext uri="{0D108BD9-81ED-4DB2-BD59-A6C34878D82A}">
                    <a16:rowId xmlns:a16="http://schemas.microsoft.com/office/drawing/2014/main" val="10000"/>
                  </a:ext>
                </a:extLst>
              </a:tr>
              <a:tr h="748846">
                <a:tc>
                  <a:txBody>
                    <a:bodyPr/>
                    <a:lstStyle/>
                    <a:p>
                      <a:pPr algn="ctr"/>
                      <a:r>
                        <a:rPr lang="en-US" sz="1600" dirty="0" err="1"/>
                        <a:t>ChIRP</a:t>
                      </a:r>
                      <a:endParaRPr lang="en-US" sz="1600" dirty="0"/>
                    </a:p>
                  </a:txBody>
                  <a:tcPr/>
                </a:tc>
                <a:tc>
                  <a:txBody>
                    <a:bodyPr/>
                    <a:lstStyle/>
                    <a:p>
                      <a:pPr algn="ctr"/>
                      <a:r>
                        <a:rPr lang="en-US" sz="1600" dirty="0"/>
                        <a:t>20-nt;</a:t>
                      </a:r>
                      <a:r>
                        <a:rPr lang="en-US" sz="1600" baseline="0" dirty="0"/>
                        <a:t> unbiased</a:t>
                      </a:r>
                      <a:endParaRPr lang="en-US" sz="1600" dirty="0"/>
                    </a:p>
                  </a:txBody>
                  <a:tcPr/>
                </a:tc>
                <a:tc>
                  <a:txBody>
                    <a:bodyPr/>
                    <a:lstStyle/>
                    <a:p>
                      <a:pPr algn="ctr"/>
                      <a:r>
                        <a:rPr lang="en-US" sz="1600" dirty="0"/>
                        <a:t>Probes are cheap and have minimal</a:t>
                      </a:r>
                      <a:r>
                        <a:rPr lang="en-US" sz="1600" baseline="0" dirty="0"/>
                        <a:t> off-target effect</a:t>
                      </a:r>
                      <a:endParaRPr lang="en-US" sz="1600" dirty="0"/>
                    </a:p>
                  </a:txBody>
                  <a:tcPr/>
                </a:tc>
                <a:tc>
                  <a:txBody>
                    <a:bodyPr/>
                    <a:lstStyle/>
                    <a:p>
                      <a:pPr algn="ctr"/>
                      <a:r>
                        <a:rPr lang="en-US" sz="1600" dirty="0"/>
                        <a:t>Irrelevant probes increase noise</a:t>
                      </a:r>
                    </a:p>
                  </a:txBody>
                  <a:tcPr/>
                </a:tc>
                <a:extLst>
                  <a:ext uri="{0D108BD9-81ED-4DB2-BD59-A6C34878D82A}">
                    <a16:rowId xmlns:a16="http://schemas.microsoft.com/office/drawing/2014/main" val="10001"/>
                  </a:ext>
                </a:extLst>
              </a:tr>
              <a:tr h="748846">
                <a:tc>
                  <a:txBody>
                    <a:bodyPr/>
                    <a:lstStyle/>
                    <a:p>
                      <a:pPr algn="ctr"/>
                      <a:r>
                        <a:rPr lang="en-US" sz="1600" dirty="0" err="1"/>
                        <a:t>dChIRP</a:t>
                      </a:r>
                      <a:endParaRPr lang="en-US" sz="1600" dirty="0"/>
                    </a:p>
                  </a:txBody>
                  <a:tcPr/>
                </a:tc>
                <a:tc>
                  <a:txBody>
                    <a:bodyPr/>
                    <a:lstStyle/>
                    <a:p>
                      <a:pPr algn="ctr"/>
                      <a:r>
                        <a:rPr lang="en-US" sz="1600" dirty="0"/>
                        <a:t>20-nt;</a:t>
                      </a:r>
                      <a:r>
                        <a:rPr lang="en-US" sz="1600" baseline="0" dirty="0"/>
                        <a:t> unbiased</a:t>
                      </a:r>
                      <a:endParaRPr lang="en-US" sz="1600" dirty="0"/>
                    </a:p>
                  </a:txBody>
                  <a:tcPr/>
                </a:tc>
                <a:tc>
                  <a:txBody>
                    <a:bodyPr/>
                    <a:lstStyle/>
                    <a:p>
                      <a:pPr algn="ctr"/>
                      <a:r>
                        <a:rPr lang="en-US" sz="1600" dirty="0"/>
                        <a:t>Improve signal-to-noise</a:t>
                      </a:r>
                      <a:r>
                        <a:rPr lang="en-US" sz="1600" baseline="0" dirty="0"/>
                        <a:t> by reducing probes</a:t>
                      </a:r>
                      <a:endParaRPr lang="en-US" sz="1600" dirty="0"/>
                    </a:p>
                  </a:txBody>
                  <a:tcPr/>
                </a:tc>
                <a:tc>
                  <a:txBody>
                    <a:bodyPr/>
                    <a:lstStyle/>
                    <a:p>
                      <a:pPr algn="ctr"/>
                      <a:r>
                        <a:rPr lang="en-US" sz="1600" dirty="0"/>
                        <a:t>Requires more independent</a:t>
                      </a:r>
                      <a:r>
                        <a:rPr lang="en-US" sz="1600" baseline="0" dirty="0"/>
                        <a:t> </a:t>
                      </a:r>
                      <a:r>
                        <a:rPr lang="en-US" sz="1600" dirty="0"/>
                        <a:t>experiments</a:t>
                      </a:r>
                    </a:p>
                  </a:txBody>
                  <a:tcPr/>
                </a:tc>
                <a:extLst>
                  <a:ext uri="{0D108BD9-81ED-4DB2-BD59-A6C34878D82A}">
                    <a16:rowId xmlns:a16="http://schemas.microsoft.com/office/drawing/2014/main" val="10002"/>
                  </a:ext>
                </a:extLst>
              </a:tr>
              <a:tr h="1292528">
                <a:tc>
                  <a:txBody>
                    <a:bodyPr/>
                    <a:lstStyle/>
                    <a:p>
                      <a:pPr algn="ctr"/>
                      <a:r>
                        <a:rPr lang="en-US" sz="1600" dirty="0"/>
                        <a:t>RAP</a:t>
                      </a:r>
                    </a:p>
                  </a:txBody>
                  <a:tcPr/>
                </a:tc>
                <a:tc>
                  <a:txBody>
                    <a:bodyPr/>
                    <a:lstStyle/>
                    <a:p>
                      <a:pPr algn="ctr"/>
                      <a:r>
                        <a:rPr lang="en-US" sz="1600" dirty="0"/>
                        <a:t>120-nt; unbiased</a:t>
                      </a:r>
                    </a:p>
                  </a:txBody>
                  <a:tcPr/>
                </a:tc>
                <a:tc>
                  <a:txBody>
                    <a:bodyPr/>
                    <a:lstStyle/>
                    <a:p>
                      <a:pPr algn="ctr"/>
                      <a:r>
                        <a:rPr lang="en-US" sz="1600" dirty="0"/>
                        <a:t>High specificity</a:t>
                      </a:r>
                      <a:r>
                        <a:rPr lang="en-US" sz="1600" baseline="0" dirty="0"/>
                        <a:t> of longer probes</a:t>
                      </a:r>
                      <a:endParaRPr lang="en-US" sz="1600" dirty="0"/>
                    </a:p>
                  </a:txBody>
                  <a:tcPr/>
                </a:tc>
                <a:tc>
                  <a:txBody>
                    <a:bodyPr/>
                    <a:lstStyle/>
                    <a:p>
                      <a:pPr algn="ctr"/>
                      <a:r>
                        <a:rPr lang="en-US" sz="1600" dirty="0"/>
                        <a:t>Probes cost more to synthesize</a:t>
                      </a:r>
                    </a:p>
                  </a:txBody>
                  <a:tcPr/>
                </a:tc>
                <a:extLst>
                  <a:ext uri="{0D108BD9-81ED-4DB2-BD59-A6C34878D82A}">
                    <a16:rowId xmlns:a16="http://schemas.microsoft.com/office/drawing/2014/main" val="10003"/>
                  </a:ext>
                </a:extLst>
              </a:tr>
              <a:tr h="748846">
                <a:tc>
                  <a:txBody>
                    <a:bodyPr/>
                    <a:lstStyle/>
                    <a:p>
                      <a:pPr algn="ctr"/>
                      <a:r>
                        <a:rPr lang="en-US" sz="1600" dirty="0"/>
                        <a:t>CHART</a:t>
                      </a:r>
                    </a:p>
                  </a:txBody>
                  <a:tcPr/>
                </a:tc>
                <a:tc>
                  <a:txBody>
                    <a:bodyPr/>
                    <a:lstStyle/>
                    <a:p>
                      <a:pPr algn="ctr"/>
                      <a:r>
                        <a:rPr lang="en-US" sz="1600" dirty="0" err="1"/>
                        <a:t>Rnase</a:t>
                      </a:r>
                      <a:r>
                        <a:rPr lang="en-US" sz="1600" baseline="0" dirty="0"/>
                        <a:t> H assay to narrow search space</a:t>
                      </a:r>
                      <a:endParaRPr lang="en-US" sz="1600" dirty="0"/>
                    </a:p>
                  </a:txBody>
                  <a:tcPr/>
                </a:tc>
                <a:tc>
                  <a:txBody>
                    <a:bodyPr/>
                    <a:lstStyle/>
                    <a:p>
                      <a:pPr algn="ctr"/>
                      <a:r>
                        <a:rPr lang="en-US" sz="1600" dirty="0"/>
                        <a:t>Background signal reduced</a:t>
                      </a:r>
                      <a:r>
                        <a:rPr lang="en-US" sz="1600" baseline="0" dirty="0"/>
                        <a:t> due to relatively few probes used</a:t>
                      </a:r>
                      <a:endParaRPr lang="en-US" sz="1600" dirty="0"/>
                    </a:p>
                  </a:txBody>
                  <a:tcPr/>
                </a:tc>
                <a:tc>
                  <a:txBody>
                    <a:bodyPr/>
                    <a:lstStyle/>
                    <a:p>
                      <a:pPr algn="ctr"/>
                      <a:r>
                        <a:rPr lang="en-US" sz="1600" dirty="0" err="1"/>
                        <a:t>RNase</a:t>
                      </a:r>
                      <a:r>
                        <a:rPr lang="en-US" sz="1600" baseline="0" dirty="0"/>
                        <a:t> Assay only indicates a probe can bind, not chromatin interaction; time consuming</a:t>
                      </a:r>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96324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What have these methods revealed?</a:t>
            </a:r>
          </a:p>
        </p:txBody>
      </p:sp>
      <p:sp>
        <p:nvSpPr>
          <p:cNvPr id="6" name="Content Placeholder 5"/>
          <p:cNvSpPr>
            <a:spLocks noGrp="1"/>
          </p:cNvSpPr>
          <p:nvPr>
            <p:ph idx="1"/>
          </p:nvPr>
        </p:nvSpPr>
        <p:spPr>
          <a:xfrm>
            <a:off x="5486401" y="1552610"/>
            <a:ext cx="3657599" cy="3528989"/>
          </a:xfrm>
        </p:spPr>
        <p:txBody>
          <a:bodyPr>
            <a:normAutofit lnSpcReduction="10000"/>
          </a:bodyPr>
          <a:lstStyle/>
          <a:p>
            <a:r>
              <a:rPr lang="en-US" sz="2000" dirty="0"/>
              <a:t>LncRNAs do not follow any single paradigm in their regulation</a:t>
            </a:r>
            <a:endParaRPr lang="en-US" sz="2100" dirty="0"/>
          </a:p>
          <a:p>
            <a:endParaRPr lang="en-US" sz="2100" dirty="0"/>
          </a:p>
          <a:p>
            <a:r>
              <a:rPr lang="en-US" sz="2100" dirty="0"/>
              <a:t>General characteristics</a:t>
            </a:r>
          </a:p>
          <a:p>
            <a:pPr lvl="1"/>
            <a:r>
              <a:rPr lang="en-US" sz="1800" dirty="0"/>
              <a:t>Focal or broad binding</a:t>
            </a:r>
          </a:p>
          <a:p>
            <a:pPr lvl="1"/>
            <a:r>
              <a:rPr lang="en-US" sz="1800" i="1" dirty="0" err="1"/>
              <a:t>Cis</a:t>
            </a:r>
            <a:r>
              <a:rPr lang="en-US" sz="1800" i="1" dirty="0"/>
              <a:t> </a:t>
            </a:r>
            <a:r>
              <a:rPr lang="en-US" sz="1800" dirty="0"/>
              <a:t>or </a:t>
            </a:r>
            <a:r>
              <a:rPr lang="en-US" sz="1800" i="1" dirty="0"/>
              <a:t>trans </a:t>
            </a:r>
            <a:r>
              <a:rPr lang="en-US" sz="1800" dirty="0"/>
              <a:t>regulation</a:t>
            </a:r>
          </a:p>
          <a:p>
            <a:pPr lvl="1"/>
            <a:r>
              <a:rPr lang="en-US" sz="1800" dirty="0"/>
              <a:t>Relatively few to thousands of binding sites</a:t>
            </a:r>
          </a:p>
          <a:p>
            <a:pPr lvl="1"/>
            <a:r>
              <a:rPr lang="en-US" sz="1800" dirty="0"/>
              <a:t>Activation and Repression</a:t>
            </a:r>
          </a:p>
          <a:p>
            <a:pPr lvl="1"/>
            <a:r>
              <a:rPr lang="en-US" sz="1800" dirty="0"/>
              <a:t>3D conformation dependent</a:t>
            </a:r>
          </a:p>
        </p:txBody>
      </p:sp>
      <p:pic>
        <p:nvPicPr>
          <p:cNvPr id="4" name="Picture 3" descr="ChIRP_RAP_CHART_Published.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838200"/>
            <a:ext cx="5486400" cy="4957810"/>
          </a:xfrm>
          <a:prstGeom prst="rect">
            <a:avLst/>
          </a:prstGeom>
        </p:spPr>
      </p:pic>
    </p:spTree>
    <p:extLst>
      <p:ext uri="{BB962C8B-B14F-4D97-AF65-F5344CB8AC3E}">
        <p14:creationId xmlns:p14="http://schemas.microsoft.com/office/powerpoint/2010/main" val="2706545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 Protein-Centric Approach</a:t>
            </a:r>
          </a:p>
        </p:txBody>
      </p:sp>
    </p:spTree>
    <p:extLst>
      <p:ext uri="{BB962C8B-B14F-4D97-AF65-F5344CB8AC3E}">
        <p14:creationId xmlns:p14="http://schemas.microsoft.com/office/powerpoint/2010/main" val="2467888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2400" y="76200"/>
            <a:ext cx="8915400" cy="609600"/>
          </a:xfrm>
        </p:spPr>
        <p:txBody>
          <a:bodyPr vert="horz" wrap="square" lIns="91440" tIns="45720" rIns="91440" bIns="45720" numCol="1" anchor="ctr" anchorCtr="0" compatLnSpc="1">
            <a:prstTxWarp prst="textNoShape">
              <a:avLst/>
            </a:prstTxWarp>
            <a:normAutofit/>
          </a:bodyPr>
          <a:lstStyle/>
          <a:p>
            <a:r>
              <a:rPr lang="en-US" b="1">
                <a:latin typeface="Calibri"/>
                <a:ea typeface="+mj-ea"/>
                <a:cs typeface="Calibri"/>
              </a:rPr>
              <a:t>RNA Binding Proteins (RBPs)</a:t>
            </a:r>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a:ext>
            </a:extLst>
          </a:blip>
          <a:stretch>
            <a:fillRect/>
          </a:stretch>
        </p:blipFill>
        <p:spPr>
          <a:xfrm>
            <a:off x="495300" y="1313259"/>
            <a:ext cx="4000500" cy="3850481"/>
          </a:xfrm>
          <a:noFill/>
        </p:spPr>
      </p:pic>
      <p:sp>
        <p:nvSpPr>
          <p:cNvPr id="5" name="TextBox 4"/>
          <p:cNvSpPr txBox="1"/>
          <p:nvPr/>
        </p:nvSpPr>
        <p:spPr bwMode="auto">
          <a:xfrm>
            <a:off x="4800600" y="990600"/>
            <a:ext cx="4000500"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rmAutofit/>
          </a:bodyPr>
          <a:lstStyle/>
          <a:p>
            <a:pPr marL="285750" indent="-285750">
              <a:lnSpc>
                <a:spcPct val="90000"/>
              </a:lnSpc>
              <a:spcBef>
                <a:spcPct val="20000"/>
              </a:spcBef>
              <a:buFont typeface="Times" charset="0"/>
              <a:buChar char="•"/>
            </a:pPr>
            <a:r>
              <a:rPr lang="en-US" dirty="0">
                <a:solidFill>
                  <a:srgbClr val="131313"/>
                </a:solidFill>
                <a:latin typeface="Calibri"/>
                <a:ea typeface="+mn-ea"/>
                <a:cs typeface="Calibri"/>
              </a:rPr>
              <a:t>Estimated &gt;1000 RBPs in human</a:t>
            </a:r>
          </a:p>
          <a:p>
            <a:pPr marL="285750" indent="-285750">
              <a:lnSpc>
                <a:spcPct val="90000"/>
              </a:lnSpc>
              <a:spcBef>
                <a:spcPct val="20000"/>
              </a:spcBef>
              <a:buFont typeface="Times" charset="0"/>
              <a:buChar char="•"/>
            </a:pPr>
            <a:endParaRPr lang="en-US" dirty="0">
              <a:solidFill>
                <a:srgbClr val="131313"/>
              </a:solidFill>
              <a:latin typeface="Calibri"/>
              <a:ea typeface="+mn-ea"/>
              <a:cs typeface="Calibri"/>
            </a:endParaRPr>
          </a:p>
          <a:p>
            <a:pPr marL="285750" indent="-285750">
              <a:lnSpc>
                <a:spcPct val="90000"/>
              </a:lnSpc>
              <a:spcBef>
                <a:spcPct val="20000"/>
              </a:spcBef>
              <a:buFont typeface="Times" charset="0"/>
              <a:buChar char="•"/>
            </a:pPr>
            <a:r>
              <a:rPr lang="en-US" dirty="0">
                <a:solidFill>
                  <a:srgbClr val="131313"/>
                </a:solidFill>
                <a:latin typeface="Calibri"/>
                <a:ea typeface="+mn-ea"/>
                <a:cs typeface="Calibri"/>
              </a:rPr>
              <a:t>Have diverse roles in post-transcriptional gene expression, including regulation of alternative splicing, RNA export and localization, RNA stability and translation</a:t>
            </a:r>
          </a:p>
          <a:p>
            <a:pPr marL="285750" indent="-285750">
              <a:lnSpc>
                <a:spcPct val="90000"/>
              </a:lnSpc>
              <a:spcBef>
                <a:spcPct val="20000"/>
              </a:spcBef>
              <a:buFont typeface="Times" charset="0"/>
              <a:buChar char="•"/>
            </a:pPr>
            <a:endParaRPr lang="en-US" dirty="0">
              <a:solidFill>
                <a:srgbClr val="131313"/>
              </a:solidFill>
              <a:latin typeface="Calibri"/>
              <a:ea typeface="+mn-ea"/>
              <a:cs typeface="Calibri"/>
            </a:endParaRPr>
          </a:p>
          <a:p>
            <a:pPr marL="285750" indent="-285750">
              <a:lnSpc>
                <a:spcPct val="90000"/>
              </a:lnSpc>
              <a:spcBef>
                <a:spcPct val="20000"/>
              </a:spcBef>
              <a:buFont typeface="Times" charset="0"/>
              <a:buChar char="•"/>
            </a:pPr>
            <a:r>
              <a:rPr lang="en-US" dirty="0">
                <a:solidFill>
                  <a:srgbClr val="131313"/>
                </a:solidFill>
                <a:latin typeface="Calibri"/>
                <a:ea typeface="+mn-ea"/>
                <a:cs typeface="Calibri"/>
              </a:rPr>
              <a:t>Functionality in gene regulation is naturally dependent on their ability to selectively recognize and bind target RNAs within the cell</a:t>
            </a:r>
          </a:p>
          <a:p>
            <a:pPr>
              <a:lnSpc>
                <a:spcPct val="90000"/>
              </a:lnSpc>
              <a:spcBef>
                <a:spcPct val="20000"/>
              </a:spcBef>
            </a:pPr>
            <a:endParaRPr lang="en-US" dirty="0">
              <a:solidFill>
                <a:srgbClr val="131313"/>
              </a:solidFill>
              <a:latin typeface="Calibri"/>
              <a:ea typeface="+mn-ea"/>
              <a:cs typeface="Calibri"/>
            </a:endParaRPr>
          </a:p>
          <a:p>
            <a:pPr marL="285750" indent="-285750">
              <a:lnSpc>
                <a:spcPct val="90000"/>
              </a:lnSpc>
              <a:spcBef>
                <a:spcPct val="20000"/>
              </a:spcBef>
              <a:buFont typeface="Times" charset="0"/>
              <a:buChar char="•"/>
            </a:pPr>
            <a:r>
              <a:rPr lang="en-US" dirty="0">
                <a:solidFill>
                  <a:srgbClr val="131313"/>
                </a:solidFill>
                <a:latin typeface="Calibri"/>
                <a:ea typeface="+mn-ea"/>
                <a:cs typeface="Calibri"/>
              </a:rPr>
              <a:t>Mutation or alteration of RNA binding proteins plays critical roles in disease</a:t>
            </a:r>
          </a:p>
        </p:txBody>
      </p:sp>
    </p:spTree>
    <p:extLst>
      <p:ext uri="{BB962C8B-B14F-4D97-AF65-F5344CB8AC3E}">
        <p14:creationId xmlns:p14="http://schemas.microsoft.com/office/powerpoint/2010/main" val="90967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RNA Immunoprecipitation coupled with NGS (RIP-</a:t>
            </a:r>
            <a:r>
              <a:rPr lang="en-US" dirty="0" err="1"/>
              <a:t>Seq</a:t>
            </a:r>
            <a:r>
              <a:rPr lang="en-US" dirty="0"/>
              <a:t>)</a:t>
            </a:r>
          </a:p>
        </p:txBody>
      </p:sp>
      <p:sp>
        <p:nvSpPr>
          <p:cNvPr id="5" name="Content Placeholder 4"/>
          <p:cNvSpPr>
            <a:spLocks noGrp="1"/>
          </p:cNvSpPr>
          <p:nvPr>
            <p:ph idx="1"/>
          </p:nvPr>
        </p:nvSpPr>
        <p:spPr>
          <a:xfrm>
            <a:off x="4961467" y="1121834"/>
            <a:ext cx="4017433" cy="4777822"/>
          </a:xfrm>
          <a:solidFill>
            <a:srgbClr val="FFFFFF"/>
          </a:solidFill>
        </p:spPr>
        <p:txBody>
          <a:bodyPr>
            <a:noAutofit/>
          </a:bodyPr>
          <a:lstStyle/>
          <a:p>
            <a:pPr algn="just">
              <a:spcBef>
                <a:spcPts val="0"/>
              </a:spcBef>
            </a:pPr>
            <a:r>
              <a:rPr lang="en-US" sz="1800" dirty="0"/>
              <a:t>RIP allows identification of the target RNA molecules binding to an RBP </a:t>
            </a:r>
          </a:p>
          <a:p>
            <a:pPr algn="just">
              <a:spcBef>
                <a:spcPts val="0"/>
              </a:spcBef>
            </a:pPr>
            <a:endParaRPr lang="en-US" sz="1800" dirty="0"/>
          </a:p>
          <a:p>
            <a:pPr algn="just">
              <a:spcBef>
                <a:spcPts val="0"/>
              </a:spcBef>
            </a:pPr>
            <a:r>
              <a:rPr lang="en-US" sz="1800" dirty="0"/>
              <a:t>Limitations</a:t>
            </a:r>
          </a:p>
          <a:p>
            <a:pPr lvl="1" algn="just">
              <a:spcBef>
                <a:spcPts val="0"/>
              </a:spcBef>
            </a:pPr>
            <a:r>
              <a:rPr lang="en-US" sz="1800" dirty="0"/>
              <a:t>Data may include indirectly bound sequences</a:t>
            </a:r>
          </a:p>
          <a:p>
            <a:pPr lvl="1" algn="just">
              <a:spcBef>
                <a:spcPts val="0"/>
              </a:spcBef>
            </a:pPr>
            <a:r>
              <a:rPr lang="en-US" sz="1800" dirty="0"/>
              <a:t>High variability</a:t>
            </a:r>
          </a:p>
          <a:p>
            <a:pPr lvl="1" algn="just">
              <a:spcBef>
                <a:spcPts val="0"/>
              </a:spcBef>
            </a:pPr>
            <a:r>
              <a:rPr lang="en-US" sz="1800" dirty="0"/>
              <a:t>Requires high quality antibody</a:t>
            </a:r>
          </a:p>
          <a:p>
            <a:pPr lvl="1" algn="just">
              <a:spcBef>
                <a:spcPts val="0"/>
              </a:spcBef>
            </a:pPr>
            <a:r>
              <a:rPr lang="en-US" sz="1800" dirty="0"/>
              <a:t>Precise locations of the binding site on the target mRNA may be difficult to determine</a:t>
            </a:r>
          </a:p>
          <a:p>
            <a:pPr lvl="1" algn="just">
              <a:spcBef>
                <a:spcPts val="0"/>
              </a:spcBef>
            </a:pPr>
            <a:endParaRPr lang="en-US" sz="1800" dirty="0"/>
          </a:p>
          <a:p>
            <a:pPr algn="just">
              <a:spcBef>
                <a:spcPts val="0"/>
              </a:spcBef>
            </a:pPr>
            <a:r>
              <a:rPr lang="en-US" sz="1800" dirty="0"/>
              <a:t>RIP conditions must be calibrated to minimize </a:t>
            </a:r>
            <a:r>
              <a:rPr lang="en-US" sz="1800" dirty="0" err="1"/>
              <a:t>reassociation</a:t>
            </a:r>
            <a:r>
              <a:rPr lang="en-US" sz="1800" dirty="0"/>
              <a:t> of RBPs with mRNA in vitro after cell </a:t>
            </a:r>
            <a:r>
              <a:rPr lang="en-US" sz="1800" dirty="0" err="1"/>
              <a:t>lysis</a:t>
            </a:r>
            <a:endParaRPr lang="en-US" sz="1800" dirty="0"/>
          </a:p>
        </p:txBody>
      </p:sp>
      <p:pic>
        <p:nvPicPr>
          <p:cNvPr id="4" name="Picture 3" descr="RIP_Seq.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6467" y="867832"/>
            <a:ext cx="4445000" cy="5235225"/>
          </a:xfrm>
          <a:prstGeom prst="rect">
            <a:avLst/>
          </a:prstGeom>
        </p:spPr>
      </p:pic>
    </p:spTree>
    <p:extLst>
      <p:ext uri="{BB962C8B-B14F-4D97-AF65-F5344CB8AC3E}">
        <p14:creationId xmlns:p14="http://schemas.microsoft.com/office/powerpoint/2010/main" val="49176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481B00-8FD3-E0A9-463D-752C0C6ED567}"/>
              </a:ext>
            </a:extLst>
          </p:cNvPr>
          <p:cNvSpPr>
            <a:spLocks noGrp="1"/>
          </p:cNvSpPr>
          <p:nvPr>
            <p:ph type="title"/>
          </p:nvPr>
        </p:nvSpPr>
        <p:spPr>
          <a:xfrm>
            <a:off x="141339" y="292100"/>
            <a:ext cx="8915400" cy="609600"/>
          </a:xfrm>
        </p:spPr>
        <p:txBody>
          <a:bodyPr/>
          <a:lstStyle/>
          <a:p>
            <a:r>
              <a:rPr lang="en-US" sz="2800" dirty="0"/>
              <a:t>Discovered previously unannotated small RNAs using deep sequencing of a libraries with broader insert size selection</a:t>
            </a:r>
          </a:p>
        </p:txBody>
      </p:sp>
      <p:pic>
        <p:nvPicPr>
          <p:cNvPr id="9" name="Content Placeholder 8" descr="Diagram&#10;&#10;Description automatically generated">
            <a:extLst>
              <a:ext uri="{FF2B5EF4-FFF2-40B4-BE49-F238E27FC236}">
                <a16:creationId xmlns:a16="http://schemas.microsoft.com/office/drawing/2014/main" id="{E68ACC47-6074-FE2B-8E78-849F989F810F}"/>
              </a:ext>
            </a:extLst>
          </p:cNvPr>
          <p:cNvPicPr>
            <a:picLocks noGrp="1" noChangeAspect="1"/>
          </p:cNvPicPr>
          <p:nvPr>
            <p:ph sz="half" idx="1"/>
          </p:nvPr>
        </p:nvPicPr>
        <p:blipFill rotWithShape="1">
          <a:blip r:embed="rId2" cstate="hqprint">
            <a:extLst>
              <a:ext uri="{28A0092B-C50C-407E-A947-70E740481C1C}">
                <a14:useLocalDpi xmlns:a14="http://schemas.microsoft.com/office/drawing/2010/main"/>
              </a:ext>
            </a:extLst>
          </a:blip>
          <a:srcRect/>
          <a:stretch/>
        </p:blipFill>
        <p:spPr>
          <a:xfrm>
            <a:off x="341672" y="1102337"/>
            <a:ext cx="4412011" cy="2100958"/>
          </a:xfrm>
        </p:spPr>
      </p:pic>
      <p:sp>
        <p:nvSpPr>
          <p:cNvPr id="13" name="TextBox 12">
            <a:extLst>
              <a:ext uri="{FF2B5EF4-FFF2-40B4-BE49-F238E27FC236}">
                <a16:creationId xmlns:a16="http://schemas.microsoft.com/office/drawing/2014/main" id="{EB2269E8-97DF-13FA-980E-453F52567BCA}"/>
              </a:ext>
            </a:extLst>
          </p:cNvPr>
          <p:cNvSpPr txBox="1"/>
          <p:nvPr/>
        </p:nvSpPr>
        <p:spPr>
          <a:xfrm>
            <a:off x="4343400" y="3733801"/>
            <a:ext cx="4484739" cy="1477328"/>
          </a:xfrm>
          <a:prstGeom prst="rect">
            <a:avLst/>
          </a:prstGeom>
          <a:noFill/>
        </p:spPr>
        <p:txBody>
          <a:bodyPr wrap="square" rtlCol="0">
            <a:spAutoFit/>
          </a:bodyPr>
          <a:lstStyle/>
          <a:p>
            <a:pPr algn="ctr"/>
            <a:r>
              <a:rPr lang="en-US" b="1" dirty="0">
                <a:solidFill>
                  <a:srgbClr val="FF0000"/>
                </a:solidFill>
                <a:latin typeface="Arial" panose="020B0604020202020204" pitchFamily="34" charset="0"/>
                <a:cs typeface="Arial" panose="020B0604020202020204" pitchFamily="34" charset="0"/>
              </a:rPr>
              <a:t>Existing small RNA analysis tools were not intended to analyze sequence reads of varying lengths, handle larger quantities of sequence reads, or support for diverse small RNA species</a:t>
            </a:r>
          </a:p>
        </p:txBody>
      </p:sp>
      <p:grpSp>
        <p:nvGrpSpPr>
          <p:cNvPr id="15" name="Group 14">
            <a:extLst>
              <a:ext uri="{FF2B5EF4-FFF2-40B4-BE49-F238E27FC236}">
                <a16:creationId xmlns:a16="http://schemas.microsoft.com/office/drawing/2014/main" id="{4BB40D52-05FC-4A96-ED9D-4B3411B9792C}"/>
              </a:ext>
            </a:extLst>
          </p:cNvPr>
          <p:cNvGrpSpPr/>
          <p:nvPr/>
        </p:nvGrpSpPr>
        <p:grpSpPr>
          <a:xfrm>
            <a:off x="5616038" y="1102337"/>
            <a:ext cx="2842162" cy="2021863"/>
            <a:chOff x="5486401" y="1102337"/>
            <a:chExt cx="2842162" cy="2021863"/>
          </a:xfrm>
        </p:grpSpPr>
        <p:pic>
          <p:nvPicPr>
            <p:cNvPr id="11" name="Picture 10" descr="Chart&#10;&#10;Description automatically generated">
              <a:extLst>
                <a:ext uri="{FF2B5EF4-FFF2-40B4-BE49-F238E27FC236}">
                  <a16:creationId xmlns:a16="http://schemas.microsoft.com/office/drawing/2014/main" id="{767D6DFF-B888-12B6-AFAF-74310F99C80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
            <a:stretch/>
          </p:blipFill>
          <p:spPr>
            <a:xfrm>
              <a:off x="5486401" y="1102337"/>
              <a:ext cx="2842162" cy="2021863"/>
            </a:xfrm>
            <a:prstGeom prst="rect">
              <a:avLst/>
            </a:prstGeom>
          </p:spPr>
        </p:pic>
        <p:sp>
          <p:nvSpPr>
            <p:cNvPr id="14" name="Rectangle 13">
              <a:extLst>
                <a:ext uri="{FF2B5EF4-FFF2-40B4-BE49-F238E27FC236}">
                  <a16:creationId xmlns:a16="http://schemas.microsoft.com/office/drawing/2014/main" id="{107A608A-BB46-15CD-02D6-6760E3B1D227}"/>
                </a:ext>
              </a:extLst>
            </p:cNvPr>
            <p:cNvSpPr/>
            <p:nvPr/>
          </p:nvSpPr>
          <p:spPr bwMode="auto">
            <a:xfrm>
              <a:off x="5486401" y="1102337"/>
              <a:ext cx="152399" cy="193063"/>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grpSp>
        <p:nvGrpSpPr>
          <p:cNvPr id="17" name="Group 16">
            <a:extLst>
              <a:ext uri="{FF2B5EF4-FFF2-40B4-BE49-F238E27FC236}">
                <a16:creationId xmlns:a16="http://schemas.microsoft.com/office/drawing/2014/main" id="{0424B6B3-690D-B53B-EE71-63F8016D7CD2}"/>
              </a:ext>
            </a:extLst>
          </p:cNvPr>
          <p:cNvGrpSpPr/>
          <p:nvPr/>
        </p:nvGrpSpPr>
        <p:grpSpPr>
          <a:xfrm>
            <a:off x="990600" y="3228695"/>
            <a:ext cx="2888721" cy="3085420"/>
            <a:chOff x="938131" y="3124200"/>
            <a:chExt cx="2888721" cy="3085420"/>
          </a:xfrm>
        </p:grpSpPr>
        <p:pic>
          <p:nvPicPr>
            <p:cNvPr id="12" name="Picture 11" descr="Chart&#10;&#10;Description automatically generated">
              <a:extLst>
                <a:ext uri="{FF2B5EF4-FFF2-40B4-BE49-F238E27FC236}">
                  <a16:creationId xmlns:a16="http://schemas.microsoft.com/office/drawing/2014/main" id="{B1E12D96-2432-AC3C-823D-D39183BF309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77460" y="3124200"/>
              <a:ext cx="2849392" cy="3085420"/>
            </a:xfrm>
            <a:prstGeom prst="rect">
              <a:avLst/>
            </a:prstGeom>
          </p:spPr>
        </p:pic>
        <p:sp>
          <p:nvSpPr>
            <p:cNvPr id="16" name="Rectangle 15">
              <a:extLst>
                <a:ext uri="{FF2B5EF4-FFF2-40B4-BE49-F238E27FC236}">
                  <a16:creationId xmlns:a16="http://schemas.microsoft.com/office/drawing/2014/main" id="{892441FE-E7BA-D5DA-A13D-05F9DA88B32A}"/>
                </a:ext>
              </a:extLst>
            </p:cNvPr>
            <p:cNvSpPr/>
            <p:nvPr/>
          </p:nvSpPr>
          <p:spPr bwMode="auto">
            <a:xfrm>
              <a:off x="938131" y="3124200"/>
              <a:ext cx="204869" cy="3048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sp>
        <p:nvSpPr>
          <p:cNvPr id="18" name="Rectangle 17">
            <a:extLst>
              <a:ext uri="{FF2B5EF4-FFF2-40B4-BE49-F238E27FC236}">
                <a16:creationId xmlns:a16="http://schemas.microsoft.com/office/drawing/2014/main" id="{6E5685E2-4A00-CB5D-508F-828A40250409}"/>
              </a:ext>
            </a:extLst>
          </p:cNvPr>
          <p:cNvSpPr/>
          <p:nvPr/>
        </p:nvSpPr>
        <p:spPr bwMode="auto">
          <a:xfrm>
            <a:off x="1828800" y="1029758"/>
            <a:ext cx="304800" cy="265642"/>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
        <p:nvSpPr>
          <p:cNvPr id="19" name="Rectangle 18">
            <a:extLst>
              <a:ext uri="{FF2B5EF4-FFF2-40B4-BE49-F238E27FC236}">
                <a16:creationId xmlns:a16="http://schemas.microsoft.com/office/drawing/2014/main" id="{A3F707E5-DC93-2383-3F35-16FC7FA907C7}"/>
              </a:ext>
            </a:extLst>
          </p:cNvPr>
          <p:cNvSpPr/>
          <p:nvPr/>
        </p:nvSpPr>
        <p:spPr bwMode="auto">
          <a:xfrm>
            <a:off x="304800" y="1053710"/>
            <a:ext cx="304800" cy="265642"/>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
        <p:nvSpPr>
          <p:cNvPr id="20" name="TextBox 3">
            <a:extLst>
              <a:ext uri="{FF2B5EF4-FFF2-40B4-BE49-F238E27FC236}">
                <a16:creationId xmlns:a16="http://schemas.microsoft.com/office/drawing/2014/main" id="{2C63EF45-25C8-AB7F-5B1A-DAC7C815A73A}"/>
              </a:ext>
            </a:extLst>
          </p:cNvPr>
          <p:cNvSpPr txBox="1">
            <a:spLocks noChangeArrowheads="1"/>
          </p:cNvSpPr>
          <p:nvPr/>
        </p:nvSpPr>
        <p:spPr bwMode="auto">
          <a:xfrm>
            <a:off x="5791200" y="6052759"/>
            <a:ext cx="3352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Verdana" panose="020B0604030504040204" pitchFamily="34" charset="0"/>
                <a:ea typeface="ＭＳ Ｐゴシック" panose="020B0600070205080204" pitchFamily="34" charset="-128"/>
              </a:defRPr>
            </a:lvl1pPr>
            <a:lvl2pPr marL="742950" indent="-285750">
              <a:defRPr sz="2400" baseline="-25000">
                <a:solidFill>
                  <a:schemeClr val="tx1"/>
                </a:solidFill>
                <a:latin typeface="Verdana" panose="020B0604030504040204" pitchFamily="34" charset="0"/>
                <a:ea typeface="ＭＳ Ｐゴシック" panose="020B0600070205080204" pitchFamily="34" charset="-128"/>
              </a:defRPr>
            </a:lvl2pPr>
            <a:lvl3pPr marL="1143000" indent="-228600">
              <a:defRPr sz="2400" baseline="-25000">
                <a:solidFill>
                  <a:schemeClr val="tx1"/>
                </a:solidFill>
                <a:latin typeface="Verdana" panose="020B0604030504040204" pitchFamily="34" charset="0"/>
                <a:ea typeface="ＭＳ Ｐゴシック" panose="020B0600070205080204" pitchFamily="34" charset="-128"/>
              </a:defRPr>
            </a:lvl3pPr>
            <a:lvl4pPr marL="1600200" indent="-228600">
              <a:defRPr sz="2400" baseline="-25000">
                <a:solidFill>
                  <a:schemeClr val="tx1"/>
                </a:solidFill>
                <a:latin typeface="Verdana" panose="020B0604030504040204" pitchFamily="34" charset="0"/>
                <a:ea typeface="ＭＳ Ｐゴシック" panose="020B0600070205080204" pitchFamily="34" charset="-128"/>
              </a:defRPr>
            </a:lvl4pPr>
            <a:lvl5pPr marL="2057400" indent="-228600">
              <a:defRPr sz="2400" baseline="-250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baseline="-25000">
                <a:solidFill>
                  <a:schemeClr val="tx1"/>
                </a:solidFill>
                <a:latin typeface="Verdana" panose="020B0604030504040204" pitchFamily="34" charset="0"/>
                <a:ea typeface="ＭＳ Ｐゴシック" panose="020B0600070205080204" pitchFamily="34" charset="-128"/>
              </a:defRPr>
            </a:lvl9pPr>
          </a:lstStyle>
          <a:p>
            <a:pPr algn="r"/>
            <a:r>
              <a:rPr lang="en-US" altLang="en-US" sz="1050" b="1" baseline="0" dirty="0">
                <a:latin typeface="Arial" panose="020B0604020202020204" pitchFamily="34" charset="0"/>
              </a:rPr>
              <a:t>(Zhang et al., 2017)</a:t>
            </a:r>
          </a:p>
        </p:txBody>
      </p:sp>
    </p:spTree>
    <p:extLst>
      <p:ext uri="{BB962C8B-B14F-4D97-AF65-F5344CB8AC3E}">
        <p14:creationId xmlns:p14="http://schemas.microsoft.com/office/powerpoint/2010/main" val="204725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90944"/>
            <a:ext cx="8636001" cy="571056"/>
          </a:xfrm>
          <a:solidFill>
            <a:srgbClr val="FFFFFF"/>
          </a:solidFill>
        </p:spPr>
        <p:txBody>
          <a:bodyPr/>
          <a:lstStyle/>
          <a:p>
            <a:r>
              <a:rPr lang="en-US" dirty="0"/>
              <a:t>Locating specific interaction sites</a:t>
            </a:r>
          </a:p>
        </p:txBody>
      </p:sp>
      <p:sp>
        <p:nvSpPr>
          <p:cNvPr id="5" name="TextBox 4"/>
          <p:cNvSpPr txBox="1"/>
          <p:nvPr/>
        </p:nvSpPr>
        <p:spPr>
          <a:xfrm>
            <a:off x="6045200" y="5992337"/>
            <a:ext cx="3098800" cy="307777"/>
          </a:xfrm>
          <a:prstGeom prst="rect">
            <a:avLst/>
          </a:prstGeom>
          <a:noFill/>
        </p:spPr>
        <p:txBody>
          <a:bodyPr wrap="square" rtlCol="0">
            <a:spAutoFit/>
          </a:bodyPr>
          <a:lstStyle/>
          <a:p>
            <a:pPr algn="r"/>
            <a:r>
              <a:rPr lang="en-US" sz="1400" b="1" dirty="0">
                <a:latin typeface="Arial" panose="020B0604020202020204" pitchFamily="34" charset="0"/>
                <a:cs typeface="Arial" panose="020B0604020202020204" pitchFamily="34" charset="0"/>
              </a:rPr>
              <a:t>(Yoon et al., 2013)</a:t>
            </a:r>
          </a:p>
        </p:txBody>
      </p:sp>
      <p:grpSp>
        <p:nvGrpSpPr>
          <p:cNvPr id="7" name="Group 6"/>
          <p:cNvGrpSpPr/>
          <p:nvPr/>
        </p:nvGrpSpPr>
        <p:grpSpPr>
          <a:xfrm>
            <a:off x="1524000" y="1574800"/>
            <a:ext cx="5725281" cy="3975100"/>
            <a:chOff x="2021719" y="2438400"/>
            <a:chExt cx="4699000" cy="2999223"/>
          </a:xfrm>
        </p:grpSpPr>
        <p:pic>
          <p:nvPicPr>
            <p:cNvPr id="4" name="Picture 3" descr="ncomms3939-f2.jp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021719" y="2551830"/>
              <a:ext cx="4699000" cy="2885793"/>
            </a:xfrm>
            <a:prstGeom prst="rect">
              <a:avLst/>
            </a:prstGeom>
          </p:spPr>
        </p:pic>
        <p:sp>
          <p:nvSpPr>
            <p:cNvPr id="6" name="Rounded Rectangle 5"/>
            <p:cNvSpPr/>
            <p:nvPr/>
          </p:nvSpPr>
          <p:spPr>
            <a:xfrm>
              <a:off x="2120900" y="2438400"/>
              <a:ext cx="241300" cy="1130300"/>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26785" y="1016000"/>
            <a:ext cx="8636001" cy="1092200"/>
          </a:xfrm>
        </p:spPr>
        <p:txBody>
          <a:bodyPr/>
          <a:lstStyle/>
          <a:p>
            <a:r>
              <a:rPr lang="en-US" dirty="0" err="1"/>
              <a:t>RNAse</a:t>
            </a:r>
            <a:r>
              <a:rPr lang="en-US" dirty="0"/>
              <a:t> protection assay can help localize the potential interaction site</a:t>
            </a:r>
          </a:p>
        </p:txBody>
      </p:sp>
    </p:spTree>
    <p:extLst>
      <p:ext uri="{BB962C8B-B14F-4D97-AF65-F5344CB8AC3E}">
        <p14:creationId xmlns:p14="http://schemas.microsoft.com/office/powerpoint/2010/main" val="1849651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143000" y="1093665"/>
            <a:ext cx="2192920" cy="467067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12960" y="5740444"/>
            <a:ext cx="3021585"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algn="r"/>
            <a:r>
              <a:rPr lang="en-GB" sz="1050" b="1" dirty="0">
                <a:latin typeface="Arial" charset="0"/>
              </a:rPr>
              <a:t>(RNA -- Nicholson et al. 2017)</a:t>
            </a:r>
          </a:p>
        </p:txBody>
      </p:sp>
      <p:sp>
        <p:nvSpPr>
          <p:cNvPr id="2" name="Title 1"/>
          <p:cNvSpPr>
            <a:spLocks noGrp="1"/>
          </p:cNvSpPr>
          <p:nvPr>
            <p:ph type="title"/>
          </p:nvPr>
        </p:nvSpPr>
        <p:spPr>
          <a:xfrm>
            <a:off x="250305" y="153136"/>
            <a:ext cx="8636001" cy="571056"/>
          </a:xfrm>
        </p:spPr>
        <p:txBody>
          <a:bodyPr/>
          <a:lstStyle/>
          <a:p>
            <a:r>
              <a:rPr lang="en-US" dirty="0"/>
              <a:t>DO-RIP-</a:t>
            </a:r>
            <a:r>
              <a:rPr lang="en-US" dirty="0" err="1"/>
              <a:t>Seq</a:t>
            </a:r>
            <a:r>
              <a:rPr lang="en-US" dirty="0"/>
              <a:t> Overview</a:t>
            </a:r>
          </a:p>
        </p:txBody>
      </p:sp>
      <p:sp>
        <p:nvSpPr>
          <p:cNvPr id="3" name="Content Placeholder 2"/>
          <p:cNvSpPr>
            <a:spLocks noGrp="1"/>
          </p:cNvSpPr>
          <p:nvPr>
            <p:ph idx="1"/>
          </p:nvPr>
        </p:nvSpPr>
        <p:spPr>
          <a:xfrm>
            <a:off x="4190999" y="1016000"/>
            <a:ext cx="4671787" cy="5120722"/>
          </a:xfrm>
        </p:spPr>
        <p:txBody>
          <a:bodyPr>
            <a:normAutofit/>
          </a:bodyPr>
          <a:lstStyle/>
          <a:p>
            <a:pPr algn="just">
              <a:lnSpc>
                <a:spcPct val="120000"/>
              </a:lnSpc>
              <a:spcBef>
                <a:spcPts val="0"/>
              </a:spcBef>
            </a:pPr>
            <a:r>
              <a:rPr lang="en-US" sz="1800" dirty="0">
                <a:latin typeface="Arial" panose="020B0604020202020204" pitchFamily="34" charset="0"/>
                <a:cs typeface="Arial" panose="020B0604020202020204" pitchFamily="34" charset="0"/>
              </a:rPr>
              <a:t>Cell lysates treated with micrococcal nuclease (</a:t>
            </a:r>
            <a:r>
              <a:rPr lang="en-US" sz="1800" dirty="0" err="1">
                <a:latin typeface="Arial" panose="020B0604020202020204" pitchFamily="34" charset="0"/>
                <a:cs typeface="Arial" panose="020B0604020202020204" pitchFamily="34" charset="0"/>
              </a:rPr>
              <a:t>MNase</a:t>
            </a:r>
            <a:r>
              <a:rPr lang="en-US" sz="1800" dirty="0">
                <a:latin typeface="Arial" panose="020B0604020202020204" pitchFamily="34" charset="0"/>
                <a:cs typeface="Arial" panose="020B0604020202020204" pitchFamily="34" charset="0"/>
              </a:rPr>
              <a:t>) under optimized conditions to partially digest RNA to fragments bound by the RBP. </a:t>
            </a:r>
          </a:p>
          <a:p>
            <a:pPr algn="just">
              <a:lnSpc>
                <a:spcPct val="120000"/>
              </a:lnSpc>
              <a:spcBef>
                <a:spcPts val="0"/>
              </a:spcBef>
            </a:pPr>
            <a:endParaRPr lang="en-US" sz="1800" dirty="0">
              <a:latin typeface="Arial" panose="020B0604020202020204" pitchFamily="34" charset="0"/>
              <a:cs typeface="Arial" panose="020B0604020202020204" pitchFamily="34" charset="0"/>
            </a:endParaRPr>
          </a:p>
          <a:p>
            <a:pPr algn="just">
              <a:lnSpc>
                <a:spcPct val="120000"/>
              </a:lnSpc>
              <a:spcBef>
                <a:spcPts val="0"/>
              </a:spcBef>
            </a:pPr>
            <a:endParaRPr lang="en-US" sz="1800" dirty="0">
              <a:latin typeface="Arial" panose="020B0604020202020204" pitchFamily="34" charset="0"/>
              <a:cs typeface="Arial" panose="020B0604020202020204" pitchFamily="34" charset="0"/>
            </a:endParaRPr>
          </a:p>
          <a:p>
            <a:pPr algn="just">
              <a:lnSpc>
                <a:spcPct val="120000"/>
              </a:lnSpc>
              <a:spcBef>
                <a:spcPts val="0"/>
              </a:spcBef>
            </a:pPr>
            <a:r>
              <a:rPr lang="en-US" sz="1800" dirty="0">
                <a:latin typeface="Arial" panose="020B0604020202020204" pitchFamily="34" charset="0"/>
                <a:cs typeface="Arial" panose="020B0604020202020204" pitchFamily="34" charset="0"/>
              </a:rPr>
              <a:t>RNAs from parallel </a:t>
            </a:r>
            <a:r>
              <a:rPr lang="en-US" sz="1800" dirty="0" err="1">
                <a:latin typeface="Arial" panose="020B0604020202020204" pitchFamily="34" charset="0"/>
                <a:cs typeface="Arial" panose="020B0604020202020204" pitchFamily="34" charset="0"/>
              </a:rPr>
              <a:t>immunoprecipitations</a:t>
            </a:r>
            <a:r>
              <a:rPr lang="en-US" sz="1800" dirty="0">
                <a:latin typeface="Arial" panose="020B0604020202020204" pitchFamily="34" charset="0"/>
                <a:cs typeface="Arial" panose="020B0604020202020204" pitchFamily="34" charset="0"/>
              </a:rPr>
              <a:t> using a nonspecific control antibody or similar negative sample were extracted for normalization of the positive sample</a:t>
            </a:r>
          </a:p>
        </p:txBody>
      </p:sp>
    </p:spTree>
    <p:extLst>
      <p:ext uri="{BB962C8B-B14F-4D97-AF65-F5344CB8AC3E}">
        <p14:creationId xmlns:p14="http://schemas.microsoft.com/office/powerpoint/2010/main" val="24779558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3442952" y="6092293"/>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algn="r"/>
            <a:r>
              <a:rPr lang="en-GB" sz="1100" b="1" dirty="0" err="1">
                <a:latin typeface="Arial" charset="0"/>
              </a:rPr>
              <a:t>Cindo</a:t>
            </a:r>
            <a:r>
              <a:rPr lang="en-GB" sz="1100" b="1" dirty="0">
                <a:latin typeface="Arial" charset="0"/>
              </a:rPr>
              <a:t> O. Nicholson et al. RNA 2017;23:32-46</a:t>
            </a:r>
          </a:p>
        </p:txBody>
      </p:sp>
      <p:grpSp>
        <p:nvGrpSpPr>
          <p:cNvPr id="3" name="Group 2"/>
          <p:cNvGrpSpPr/>
          <p:nvPr/>
        </p:nvGrpSpPr>
        <p:grpSpPr>
          <a:xfrm>
            <a:off x="1777840" y="1985429"/>
            <a:ext cx="5320049" cy="4049888"/>
            <a:chOff x="1537951" y="1176858"/>
            <a:chExt cx="5707668" cy="4368808"/>
          </a:xfrm>
        </p:grpSpPr>
        <p:pic>
          <p:nvPicPr>
            <p:cNvPr id="3075"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537951" y="1176858"/>
              <a:ext cx="5707668" cy="436880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Rounded Rectangle 1"/>
            <p:cNvSpPr/>
            <p:nvPr/>
          </p:nvSpPr>
          <p:spPr>
            <a:xfrm>
              <a:off x="1537951" y="1176858"/>
              <a:ext cx="493890" cy="318920"/>
            </a:xfrm>
            <a:prstGeom prst="roundRect">
              <a:avLst/>
            </a:prstGeom>
            <a:solidFill>
              <a:srgbClr val="FFF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p:cNvSpPr txBox="1"/>
          <p:nvPr/>
        </p:nvSpPr>
        <p:spPr>
          <a:xfrm>
            <a:off x="324557" y="954432"/>
            <a:ext cx="8607778" cy="1107996"/>
          </a:xfrm>
          <a:prstGeom prst="rect">
            <a:avLst/>
          </a:prstGeom>
          <a:noFill/>
        </p:spPr>
        <p:txBody>
          <a:bodyPr wrap="square" rtlCol="0">
            <a:spAutoFit/>
          </a:bodyPr>
          <a:lstStyle/>
          <a:p>
            <a:pPr algn="ctr"/>
            <a:r>
              <a:rPr lang="en-GB" sz="1600" b="1" dirty="0" err="1">
                <a:latin typeface="Arial" charset="0"/>
              </a:rPr>
              <a:t>HuR</a:t>
            </a:r>
            <a:r>
              <a:rPr lang="en-GB" sz="1600" b="1" dirty="0">
                <a:latin typeface="Arial" charset="0"/>
              </a:rPr>
              <a:t> DO-RIP-</a:t>
            </a:r>
            <a:r>
              <a:rPr lang="en-GB" sz="1600" b="1" dirty="0" err="1">
                <a:latin typeface="Arial" charset="0"/>
              </a:rPr>
              <a:t>seq</a:t>
            </a:r>
            <a:r>
              <a:rPr lang="en-GB" sz="1600" b="1" dirty="0">
                <a:latin typeface="Arial" charset="0"/>
              </a:rPr>
              <a:t> binding site (red bar and shading) in the CCND1 mRNA 3′UTR in comparison to the binding site deduced by a previous study (green bar and shading) using deletion analysis (</a:t>
            </a:r>
            <a:r>
              <a:rPr lang="en-GB" sz="1600" b="1" dirty="0" err="1">
                <a:latin typeface="Arial" charset="0"/>
              </a:rPr>
              <a:t>Lal</a:t>
            </a:r>
            <a:r>
              <a:rPr lang="en-GB" sz="1600" b="1" dirty="0">
                <a:latin typeface="Arial" charset="0"/>
              </a:rPr>
              <a:t> et al. 2004). </a:t>
            </a:r>
          </a:p>
          <a:p>
            <a:pPr algn="ctr"/>
            <a:endParaRPr lang="en-US" sz="1600" dirty="0"/>
          </a:p>
        </p:txBody>
      </p:sp>
      <p:sp>
        <p:nvSpPr>
          <p:cNvPr id="5" name="Title 4"/>
          <p:cNvSpPr>
            <a:spLocks noGrp="1"/>
          </p:cNvSpPr>
          <p:nvPr>
            <p:ph type="title"/>
          </p:nvPr>
        </p:nvSpPr>
        <p:spPr>
          <a:xfrm>
            <a:off x="226785" y="145461"/>
            <a:ext cx="8636001" cy="571056"/>
          </a:xfrm>
        </p:spPr>
        <p:txBody>
          <a:bodyPr/>
          <a:lstStyle/>
          <a:p>
            <a:r>
              <a:rPr lang="en-US" dirty="0"/>
              <a:t>DO-RIP-</a:t>
            </a:r>
            <a:r>
              <a:rPr lang="en-US" dirty="0" err="1"/>
              <a:t>Seq</a:t>
            </a:r>
            <a:r>
              <a:rPr lang="en-US" dirty="0"/>
              <a:t> detects validated interaction sites</a:t>
            </a:r>
          </a:p>
        </p:txBody>
      </p:sp>
    </p:spTree>
    <p:extLst>
      <p:ext uri="{BB962C8B-B14F-4D97-AF65-F5344CB8AC3E}">
        <p14:creationId xmlns:p14="http://schemas.microsoft.com/office/powerpoint/2010/main" val="23996321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capture protein-RNA interactions</a:t>
            </a:r>
          </a:p>
        </p:txBody>
      </p:sp>
      <p:pic>
        <p:nvPicPr>
          <p:cNvPr id="4" name="Picture 3" descr="Methods_Protein_RNA_Interactions_Wheeler.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5200" y="907207"/>
            <a:ext cx="7289800" cy="5043585"/>
          </a:xfrm>
          <a:prstGeom prst="rect">
            <a:avLst/>
          </a:prstGeom>
        </p:spPr>
      </p:pic>
      <p:sp>
        <p:nvSpPr>
          <p:cNvPr id="5" name="TextBox 4"/>
          <p:cNvSpPr txBox="1"/>
          <p:nvPr/>
        </p:nvSpPr>
        <p:spPr>
          <a:xfrm>
            <a:off x="5930900" y="5950792"/>
            <a:ext cx="3098800" cy="307777"/>
          </a:xfrm>
          <a:prstGeom prst="rect">
            <a:avLst/>
          </a:prstGeom>
          <a:noFill/>
        </p:spPr>
        <p:txBody>
          <a:bodyPr wrap="square" rtlCol="0">
            <a:spAutoFit/>
          </a:bodyPr>
          <a:lstStyle/>
          <a:p>
            <a:pPr algn="r"/>
            <a:r>
              <a:rPr lang="en-US" sz="1400" b="1" dirty="0">
                <a:latin typeface="Arial" panose="020B0604020202020204" pitchFamily="34" charset="0"/>
                <a:cs typeface="Arial" panose="020B0604020202020204" pitchFamily="34" charset="0"/>
              </a:rPr>
              <a:t>(Wheeler et al., 2017)</a:t>
            </a:r>
          </a:p>
        </p:txBody>
      </p:sp>
    </p:spTree>
    <p:extLst>
      <p:ext uri="{BB962C8B-B14F-4D97-AF65-F5344CB8AC3E}">
        <p14:creationId xmlns:p14="http://schemas.microsoft.com/office/powerpoint/2010/main" val="2728979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 y="38544"/>
            <a:ext cx="9059334" cy="571056"/>
          </a:xfrm>
        </p:spPr>
        <p:txBody>
          <a:bodyPr>
            <a:noAutofit/>
          </a:bodyPr>
          <a:lstStyle/>
          <a:p>
            <a:r>
              <a:rPr lang="en-US" sz="2300" dirty="0"/>
              <a:t>Common variations of crosslinking immunoprecipitation (CLIP)</a:t>
            </a:r>
          </a:p>
        </p:txBody>
      </p:sp>
      <p:sp>
        <p:nvSpPr>
          <p:cNvPr id="3" name="Content Placeholder 2"/>
          <p:cNvSpPr>
            <a:spLocks noGrp="1"/>
          </p:cNvSpPr>
          <p:nvPr>
            <p:ph idx="1"/>
          </p:nvPr>
        </p:nvSpPr>
        <p:spPr>
          <a:xfrm>
            <a:off x="5688170" y="741951"/>
            <a:ext cx="3328829" cy="5636399"/>
          </a:xfrm>
        </p:spPr>
        <p:txBody>
          <a:bodyPr>
            <a:normAutofit/>
          </a:bodyPr>
          <a:lstStyle/>
          <a:p>
            <a:r>
              <a:rPr lang="en-US" sz="1500" b="1" u="sng" dirty="0"/>
              <a:t>HITS-CLIP</a:t>
            </a:r>
            <a:r>
              <a:rPr lang="en-US" sz="1500" b="1" dirty="0"/>
              <a:t> </a:t>
            </a:r>
            <a:r>
              <a:rPr lang="en-US" sz="1600" dirty="0"/>
              <a:t>254 nm ultraviolet UV cross-linking and immunoprecipitation allows more stringent washing and </a:t>
            </a:r>
            <a:r>
              <a:rPr lang="en-US" sz="1600" dirty="0" err="1"/>
              <a:t>RNase</a:t>
            </a:r>
            <a:r>
              <a:rPr lang="en-US" sz="1600" dirty="0"/>
              <a:t> treatment of bound RNAs</a:t>
            </a:r>
          </a:p>
          <a:p>
            <a:pPr marL="0" indent="0">
              <a:buNone/>
            </a:pPr>
            <a:endParaRPr lang="en-US" sz="1500" b="1" dirty="0"/>
          </a:p>
          <a:p>
            <a:r>
              <a:rPr lang="en-US" sz="1500" b="1" u="sng" dirty="0"/>
              <a:t>PAR-CLIP</a:t>
            </a:r>
            <a:r>
              <a:rPr lang="en-US" sz="1500" b="1" dirty="0"/>
              <a:t> </a:t>
            </a:r>
            <a:r>
              <a:rPr lang="en-US" sz="1500" dirty="0"/>
              <a:t>is another modification of CLIP-</a:t>
            </a:r>
            <a:r>
              <a:rPr lang="en-US" sz="1500" dirty="0" err="1"/>
              <a:t>seq</a:t>
            </a:r>
            <a:r>
              <a:rPr lang="en-US" sz="1500" dirty="0"/>
              <a:t> that first treats the cell with a modified nucleoside (4SU or 6SG), which is incorporated into transcribed RNA. The modified nucleotide can be cross-linked using longer wavelength UV radiation</a:t>
            </a:r>
          </a:p>
          <a:p>
            <a:endParaRPr lang="en-US" sz="1500" dirty="0"/>
          </a:p>
          <a:p>
            <a:r>
              <a:rPr lang="en-US" sz="1500" b="1" u="sng" dirty="0" err="1"/>
              <a:t>iCLIP</a:t>
            </a:r>
            <a:r>
              <a:rPr lang="en-US" sz="1500" dirty="0"/>
              <a:t> identifies binding sites more precisely by taking advantage of the fact that the amino acid tag left by proteinase K treatment terminates reverse transcription The truncated </a:t>
            </a:r>
            <a:r>
              <a:rPr lang="en-US" sz="1500" dirty="0" err="1"/>
              <a:t>cDNA</a:t>
            </a:r>
            <a:r>
              <a:rPr lang="en-US" sz="1500" dirty="0"/>
              <a:t> molecules can be marked with cleavable adaptor and barcode allowing for self circularization</a:t>
            </a:r>
            <a:endParaRPr lang="en-US" sz="1500" b="1" dirty="0"/>
          </a:p>
          <a:p>
            <a:endParaRPr lang="en-US" sz="1500" dirty="0"/>
          </a:p>
        </p:txBody>
      </p:sp>
      <p:pic>
        <p:nvPicPr>
          <p:cNvPr id="4" name="Picture 3" descr="CLIP.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7001" y="707259"/>
            <a:ext cx="5659948" cy="5446889"/>
          </a:xfrm>
          <a:prstGeom prst="rect">
            <a:avLst/>
          </a:prstGeom>
          <a:ln>
            <a:solidFill>
              <a:schemeClr val="tx1"/>
            </a:solidFill>
          </a:ln>
        </p:spPr>
      </p:pic>
      <p:sp>
        <p:nvSpPr>
          <p:cNvPr id="5" name="TextBox 4"/>
          <p:cNvSpPr txBox="1"/>
          <p:nvPr/>
        </p:nvSpPr>
        <p:spPr>
          <a:xfrm>
            <a:off x="2146300" y="6375400"/>
            <a:ext cx="3618070" cy="276999"/>
          </a:xfrm>
          <a:prstGeom prst="rect">
            <a:avLst/>
          </a:prstGeom>
          <a:noFill/>
        </p:spPr>
        <p:txBody>
          <a:bodyPr wrap="square" rtlCol="0">
            <a:spAutoFit/>
          </a:bodyPr>
          <a:lstStyle/>
          <a:p>
            <a:pPr algn="r"/>
            <a:r>
              <a:rPr lang="en-US" sz="1200" b="1" dirty="0"/>
              <a:t>(Nature Reviews Genetics – </a:t>
            </a:r>
            <a:r>
              <a:rPr lang="en-US" sz="1200" b="1" dirty="0" err="1"/>
              <a:t>Konig</a:t>
            </a:r>
            <a:r>
              <a:rPr lang="en-US" sz="1200" b="1" dirty="0"/>
              <a:t> et al., 2012)</a:t>
            </a:r>
          </a:p>
        </p:txBody>
      </p:sp>
    </p:spTree>
    <p:extLst>
      <p:ext uri="{BB962C8B-B14F-4D97-AF65-F5344CB8AC3E}">
        <p14:creationId xmlns:p14="http://schemas.microsoft.com/office/powerpoint/2010/main" val="2934460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A66D-5A31-56AA-45A8-964762D5FF8A}"/>
              </a:ext>
            </a:extLst>
          </p:cNvPr>
          <p:cNvSpPr>
            <a:spLocks noGrp="1"/>
          </p:cNvSpPr>
          <p:nvPr>
            <p:ph type="title"/>
          </p:nvPr>
        </p:nvSpPr>
        <p:spPr/>
        <p:txBody>
          <a:bodyPr/>
          <a:lstStyle/>
          <a:p>
            <a:r>
              <a:rPr lang="en-US" dirty="0"/>
              <a:t>CLIP-Seq data </a:t>
            </a:r>
            <a:r>
              <a:rPr lang="en-US"/>
              <a:t>analysis workflow</a:t>
            </a:r>
            <a:endParaRPr lang="en-US" dirty="0"/>
          </a:p>
        </p:txBody>
      </p:sp>
      <p:pic>
        <p:nvPicPr>
          <p:cNvPr id="5" name="Picture 4" descr="Diagram&#10;&#10;Description automatically generated">
            <a:extLst>
              <a:ext uri="{FF2B5EF4-FFF2-40B4-BE49-F238E27FC236}">
                <a16:creationId xmlns:a16="http://schemas.microsoft.com/office/drawing/2014/main" id="{771F39C3-84DD-1EE3-2F31-48887DD147C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544335" y="1619250"/>
            <a:ext cx="4599665" cy="3409950"/>
          </a:xfrm>
          <a:prstGeom prst="rect">
            <a:avLst/>
          </a:prstGeom>
        </p:spPr>
      </p:pic>
      <p:pic>
        <p:nvPicPr>
          <p:cNvPr id="9" name="Picture 8" descr="Diagram&#10;&#10;Description automatically generated">
            <a:extLst>
              <a:ext uri="{FF2B5EF4-FFF2-40B4-BE49-F238E27FC236}">
                <a16:creationId xmlns:a16="http://schemas.microsoft.com/office/drawing/2014/main" id="{15D5270D-2B51-CE49-D476-B4FF73B3C4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2400" y="1752600"/>
            <a:ext cx="4203641" cy="2971800"/>
          </a:xfrm>
          <a:prstGeom prst="rect">
            <a:avLst/>
          </a:prstGeom>
        </p:spPr>
      </p:pic>
    </p:spTree>
    <p:extLst>
      <p:ext uri="{BB962C8B-B14F-4D97-AF65-F5344CB8AC3E}">
        <p14:creationId xmlns:p14="http://schemas.microsoft.com/office/powerpoint/2010/main" val="189950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choose?</a:t>
            </a:r>
          </a:p>
        </p:txBody>
      </p:sp>
      <p:pic>
        <p:nvPicPr>
          <p:cNvPr id="4" name="Picture 3" descr="Protein_Centric_Comparison.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66800"/>
            <a:ext cx="9144000" cy="4703355"/>
          </a:xfrm>
          <a:prstGeom prst="rect">
            <a:avLst/>
          </a:prstGeom>
        </p:spPr>
      </p:pic>
      <p:sp>
        <p:nvSpPr>
          <p:cNvPr id="5" name="TextBox 4"/>
          <p:cNvSpPr txBox="1"/>
          <p:nvPr/>
        </p:nvSpPr>
        <p:spPr>
          <a:xfrm>
            <a:off x="6350000" y="5997266"/>
            <a:ext cx="2717800" cy="307777"/>
          </a:xfrm>
          <a:prstGeom prst="rect">
            <a:avLst/>
          </a:prstGeom>
          <a:noFill/>
        </p:spPr>
        <p:txBody>
          <a:bodyPr wrap="square" rtlCol="0">
            <a:spAutoFit/>
          </a:bodyPr>
          <a:lstStyle/>
          <a:p>
            <a:pPr algn="r"/>
            <a:r>
              <a:rPr lang="en-US" sz="1400" b="1" dirty="0">
                <a:latin typeface="Arial" panose="020B0604020202020204" pitchFamily="34" charset="0"/>
                <a:cs typeface="Arial" panose="020B0604020202020204" pitchFamily="34" charset="0"/>
              </a:rPr>
              <a:t>(Barra et al., 2017)</a:t>
            </a:r>
          </a:p>
        </p:txBody>
      </p:sp>
    </p:spTree>
    <p:extLst>
      <p:ext uri="{BB962C8B-B14F-4D97-AF65-F5344CB8AC3E}">
        <p14:creationId xmlns:p14="http://schemas.microsoft.com/office/powerpoint/2010/main" val="3059388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lidation.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897465"/>
            <a:ext cx="9144000" cy="5219178"/>
          </a:xfrm>
          <a:prstGeom prst="rect">
            <a:avLst/>
          </a:prstGeom>
        </p:spPr>
      </p:pic>
      <p:sp>
        <p:nvSpPr>
          <p:cNvPr id="3" name="Title 2"/>
          <p:cNvSpPr>
            <a:spLocks noGrp="1"/>
          </p:cNvSpPr>
          <p:nvPr>
            <p:ph type="title"/>
          </p:nvPr>
        </p:nvSpPr>
        <p:spPr/>
        <p:txBody>
          <a:bodyPr/>
          <a:lstStyle/>
          <a:p>
            <a:r>
              <a:rPr lang="en-US" dirty="0"/>
              <a:t>Integration of various strategies</a:t>
            </a:r>
          </a:p>
        </p:txBody>
      </p:sp>
    </p:spTree>
    <p:extLst>
      <p:ext uri="{BB962C8B-B14F-4D97-AF65-F5344CB8AC3E}">
        <p14:creationId xmlns:p14="http://schemas.microsoft.com/office/powerpoint/2010/main" val="749689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23503"/>
            <a:ext cx="8636001" cy="571056"/>
          </a:xfrm>
        </p:spPr>
        <p:txBody>
          <a:bodyPr/>
          <a:lstStyle/>
          <a:p>
            <a:r>
              <a:rPr lang="en-US" dirty="0"/>
              <a:t>LncRNA summary</a:t>
            </a:r>
          </a:p>
        </p:txBody>
      </p:sp>
      <p:sp>
        <p:nvSpPr>
          <p:cNvPr id="3" name="Content Placeholder 2"/>
          <p:cNvSpPr>
            <a:spLocks noGrp="1"/>
          </p:cNvSpPr>
          <p:nvPr>
            <p:ph idx="1"/>
          </p:nvPr>
        </p:nvSpPr>
        <p:spPr>
          <a:xfrm>
            <a:off x="125185" y="1028700"/>
            <a:ext cx="4738915" cy="5120722"/>
          </a:xfrm>
        </p:spPr>
        <p:txBody>
          <a:bodyPr>
            <a:noAutofit/>
          </a:bodyPr>
          <a:lstStyle/>
          <a:p>
            <a:pPr algn="just">
              <a:lnSpc>
                <a:spcPct val="110000"/>
              </a:lnSpc>
            </a:pPr>
            <a:r>
              <a:rPr lang="en-US" sz="1600" dirty="0">
                <a:latin typeface="Arial" panose="020B0604020202020204" pitchFamily="34" charset="0"/>
                <a:cs typeface="Arial" panose="020B0604020202020204" pitchFamily="34" charset="0"/>
              </a:rPr>
              <a:t>LncRNAs are an abundant class of biologically and clinically relevant class of genes with a broad range of functionality</a:t>
            </a:r>
          </a:p>
          <a:p>
            <a:pPr algn="just">
              <a:lnSpc>
                <a:spcPct val="110000"/>
              </a:lnSpc>
            </a:pPr>
            <a:endParaRPr lang="en-US" sz="1600" dirty="0">
              <a:latin typeface="Arial" panose="020B0604020202020204" pitchFamily="34" charset="0"/>
              <a:cs typeface="Arial" panose="020B0604020202020204" pitchFamily="34" charset="0"/>
            </a:endParaRPr>
          </a:p>
          <a:p>
            <a:pPr algn="just">
              <a:lnSpc>
                <a:spcPct val="110000"/>
              </a:lnSpc>
            </a:pPr>
            <a:r>
              <a:rPr lang="en-US" sz="1600" dirty="0">
                <a:latin typeface="Arial" panose="020B0604020202020204" pitchFamily="34" charset="0"/>
                <a:cs typeface="Arial" panose="020B0604020202020204" pitchFamily="34" charset="0"/>
              </a:rPr>
              <a:t>Despite the rapid emergence of lncRNAs, the methods to interrogating their regulatory mechanisms are still evolving</a:t>
            </a:r>
          </a:p>
          <a:p>
            <a:pPr algn="just">
              <a:lnSpc>
                <a:spcPct val="110000"/>
              </a:lnSpc>
            </a:pPr>
            <a:endParaRPr lang="en-US" sz="1600" dirty="0">
              <a:latin typeface="Arial" panose="020B0604020202020204" pitchFamily="34" charset="0"/>
              <a:cs typeface="Arial" panose="020B0604020202020204" pitchFamily="34" charset="0"/>
            </a:endParaRPr>
          </a:p>
          <a:p>
            <a:pPr algn="just">
              <a:lnSpc>
                <a:spcPct val="110000"/>
              </a:lnSpc>
            </a:pPr>
            <a:r>
              <a:rPr lang="en-US" sz="1600" dirty="0">
                <a:latin typeface="Arial" panose="020B0604020202020204" pitchFamily="34" charset="0"/>
                <a:cs typeface="Arial" panose="020B0604020202020204" pitchFamily="34" charset="0"/>
              </a:rPr>
              <a:t>Ongoing development is still necessary to fully understand the limitations and biases of existing NGS applications and the corresponding computational tools for analysis and interpretation</a:t>
            </a:r>
          </a:p>
          <a:p>
            <a:pPr algn="just">
              <a:lnSpc>
                <a:spcPct val="110000"/>
              </a:lnSpc>
            </a:pPr>
            <a:endParaRPr lang="en-US" sz="1600" dirty="0">
              <a:latin typeface="Arial" panose="020B0604020202020204" pitchFamily="34" charset="0"/>
              <a:cs typeface="Arial" panose="020B0604020202020204" pitchFamily="34" charset="0"/>
            </a:endParaRPr>
          </a:p>
          <a:p>
            <a:pPr algn="just">
              <a:lnSpc>
                <a:spcPct val="110000"/>
              </a:lnSpc>
            </a:pPr>
            <a:r>
              <a:rPr lang="en-US" sz="1600" dirty="0">
                <a:latin typeface="Arial" panose="020B0604020202020204" pitchFamily="34" charset="0"/>
                <a:cs typeface="Arial" panose="020B0604020202020204" pitchFamily="34" charset="0"/>
              </a:rPr>
              <a:t>Integration of orthogonal strategies will increase the likely of uncovering real lncRNA regulatory mechanisms</a:t>
            </a:r>
          </a:p>
        </p:txBody>
      </p:sp>
      <p:pic>
        <p:nvPicPr>
          <p:cNvPr id="4" name="Picture 3" descr="Integrating_Technology.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1900" y="1816100"/>
            <a:ext cx="4000500" cy="3070696"/>
          </a:xfrm>
          <a:prstGeom prst="rect">
            <a:avLst/>
          </a:prstGeom>
          <a:ln>
            <a:solidFill>
              <a:schemeClr val="tx1"/>
            </a:solidFill>
          </a:ln>
        </p:spPr>
      </p:pic>
      <p:sp>
        <p:nvSpPr>
          <p:cNvPr id="5" name="TextBox 4"/>
          <p:cNvSpPr txBox="1"/>
          <p:nvPr/>
        </p:nvSpPr>
        <p:spPr>
          <a:xfrm>
            <a:off x="5934880" y="4886796"/>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(Chu et al., 2015</a:t>
            </a:r>
            <a:r>
              <a:rPr lang="en-US" sz="1200" b="1" i="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639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4D44-2D50-A6F0-2281-A66262D61B4B}"/>
              </a:ext>
            </a:extLst>
          </p:cNvPr>
          <p:cNvSpPr>
            <a:spLocks noGrp="1"/>
          </p:cNvSpPr>
          <p:nvPr>
            <p:ph type="ctrTitle"/>
          </p:nvPr>
        </p:nvSpPr>
        <p:spPr/>
        <p:txBody>
          <a:bodyPr/>
          <a:lstStyle/>
          <a:p>
            <a:pPr algn="ctr"/>
            <a:r>
              <a:rPr lang="en-US" dirty="0"/>
              <a:t>Circular RNAs</a:t>
            </a:r>
          </a:p>
        </p:txBody>
      </p:sp>
    </p:spTree>
    <p:extLst>
      <p:ext uri="{BB962C8B-B14F-4D97-AF65-F5344CB8AC3E}">
        <p14:creationId xmlns:p14="http://schemas.microsoft.com/office/powerpoint/2010/main" val="395249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72089F5-1A97-B86E-22C6-1C5126B581F9}"/>
              </a:ext>
            </a:extLst>
          </p:cNvPr>
          <p:cNvSpPr>
            <a:spLocks noGrp="1"/>
          </p:cNvSpPr>
          <p:nvPr>
            <p:ph type="title"/>
          </p:nvPr>
        </p:nvSpPr>
        <p:spPr>
          <a:xfrm>
            <a:off x="152400" y="76200"/>
            <a:ext cx="8915400" cy="609600"/>
          </a:xfrm>
        </p:spPr>
        <p:txBody>
          <a:bodyPr/>
          <a:lstStyle/>
          <a:p>
            <a:r>
              <a:rPr lang="en-US" sz="2400" dirty="0"/>
              <a:t>DANSR: A Tool for the Detection of Annotated and Novel Small RNAs</a:t>
            </a:r>
          </a:p>
        </p:txBody>
      </p:sp>
      <p:sp>
        <p:nvSpPr>
          <p:cNvPr id="6" name="TextBox 5">
            <a:extLst>
              <a:ext uri="{FF2B5EF4-FFF2-40B4-BE49-F238E27FC236}">
                <a16:creationId xmlns:a16="http://schemas.microsoft.com/office/drawing/2014/main" id="{4BD46F20-C199-4B15-AAD6-D68C2010E595}"/>
              </a:ext>
            </a:extLst>
          </p:cNvPr>
          <p:cNvSpPr txBox="1"/>
          <p:nvPr/>
        </p:nvSpPr>
        <p:spPr>
          <a:xfrm>
            <a:off x="5359402" y="5757901"/>
            <a:ext cx="3657600" cy="461665"/>
          </a:xfrm>
          <a:prstGeom prst="rect">
            <a:avLst/>
          </a:prstGeom>
          <a:noFill/>
        </p:spPr>
        <p:txBody>
          <a:bodyPr wrap="square">
            <a:spAutoFit/>
          </a:bodyPr>
          <a:lstStyle/>
          <a:p>
            <a:pPr algn="r">
              <a:defRPr/>
            </a:pPr>
            <a:r>
              <a:rPr lang="en-US" sz="1200" b="1" dirty="0">
                <a:latin typeface="Arial"/>
                <a:cs typeface="Arial"/>
              </a:rPr>
              <a:t>https://</a:t>
            </a:r>
            <a:r>
              <a:rPr lang="en-US" sz="1200" b="1" dirty="0" err="1">
                <a:latin typeface="Arial"/>
                <a:cs typeface="Arial"/>
              </a:rPr>
              <a:t>github.com</a:t>
            </a:r>
            <a:r>
              <a:rPr lang="en-US" sz="1200" b="1" dirty="0">
                <a:latin typeface="Arial"/>
                <a:cs typeface="Arial"/>
              </a:rPr>
              <a:t>/ChrisMaherLab/DANSR</a:t>
            </a:r>
            <a:endParaRPr lang="en-US" sz="1200" b="1" baseline="0" dirty="0">
              <a:latin typeface="Arial"/>
              <a:cs typeface="Arial"/>
            </a:endParaRPr>
          </a:p>
          <a:p>
            <a:pPr algn="r">
              <a:defRPr/>
            </a:pPr>
            <a:r>
              <a:rPr lang="en-US" sz="1200" b="1" baseline="0" dirty="0">
                <a:latin typeface="Arial"/>
                <a:cs typeface="Arial"/>
              </a:rPr>
              <a:t>(</a:t>
            </a:r>
            <a:r>
              <a:rPr lang="en-US" sz="1200" b="1" baseline="0" dirty="0" err="1">
                <a:latin typeface="Arial"/>
                <a:cs typeface="Arial"/>
              </a:rPr>
              <a:t>Eteleeb</a:t>
            </a:r>
            <a:r>
              <a:rPr lang="en-US" sz="1200" b="1" baseline="0" dirty="0">
                <a:latin typeface="Arial"/>
                <a:cs typeface="Arial"/>
              </a:rPr>
              <a:t> et al., 2022)</a:t>
            </a:r>
          </a:p>
        </p:txBody>
      </p:sp>
      <p:grpSp>
        <p:nvGrpSpPr>
          <p:cNvPr id="31" name="Group 30">
            <a:extLst>
              <a:ext uri="{FF2B5EF4-FFF2-40B4-BE49-F238E27FC236}">
                <a16:creationId xmlns:a16="http://schemas.microsoft.com/office/drawing/2014/main" id="{A8CB39CF-C2C7-EDCF-9C53-142252908403}"/>
              </a:ext>
            </a:extLst>
          </p:cNvPr>
          <p:cNvGrpSpPr/>
          <p:nvPr/>
        </p:nvGrpSpPr>
        <p:grpSpPr>
          <a:xfrm>
            <a:off x="292734" y="759656"/>
            <a:ext cx="2438401" cy="2694744"/>
            <a:chOff x="381000" y="965207"/>
            <a:chExt cx="2438401" cy="2694744"/>
          </a:xfrm>
        </p:grpSpPr>
        <p:pic>
          <p:nvPicPr>
            <p:cNvPr id="4" name="Picture 3" descr="Diagram&#10;&#10;Description automatically generated">
              <a:extLst>
                <a:ext uri="{FF2B5EF4-FFF2-40B4-BE49-F238E27FC236}">
                  <a16:creationId xmlns:a16="http://schemas.microsoft.com/office/drawing/2014/main" id="{AFCB5E7D-6190-9FEA-8BBA-97198DC1D9F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1001" y="965207"/>
              <a:ext cx="2438400" cy="2694744"/>
            </a:xfrm>
            <a:prstGeom prst="rect">
              <a:avLst/>
            </a:prstGeom>
            <a:noFill/>
          </p:spPr>
        </p:pic>
        <p:sp>
          <p:nvSpPr>
            <p:cNvPr id="8" name="Rectangle 7">
              <a:extLst>
                <a:ext uri="{FF2B5EF4-FFF2-40B4-BE49-F238E27FC236}">
                  <a16:creationId xmlns:a16="http://schemas.microsoft.com/office/drawing/2014/main" id="{DDAE891C-15AE-3C1B-A5F2-859DCE138E1A}"/>
                </a:ext>
              </a:extLst>
            </p:cNvPr>
            <p:cNvSpPr/>
            <p:nvPr/>
          </p:nvSpPr>
          <p:spPr bwMode="auto">
            <a:xfrm>
              <a:off x="381000" y="990600"/>
              <a:ext cx="253365" cy="2286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grpSp>
        <p:nvGrpSpPr>
          <p:cNvPr id="15" name="Group 14">
            <a:extLst>
              <a:ext uri="{FF2B5EF4-FFF2-40B4-BE49-F238E27FC236}">
                <a16:creationId xmlns:a16="http://schemas.microsoft.com/office/drawing/2014/main" id="{0ACDBD0A-D325-6D5B-28D2-22797A6CE2A1}"/>
              </a:ext>
            </a:extLst>
          </p:cNvPr>
          <p:cNvGrpSpPr/>
          <p:nvPr/>
        </p:nvGrpSpPr>
        <p:grpSpPr>
          <a:xfrm>
            <a:off x="3136901" y="856566"/>
            <a:ext cx="3021330" cy="3225800"/>
            <a:chOff x="1956435" y="838200"/>
            <a:chExt cx="3021330" cy="3225800"/>
          </a:xfrm>
        </p:grpSpPr>
        <p:sp>
          <p:nvSpPr>
            <p:cNvPr id="17" name="Rectangle 16">
              <a:extLst>
                <a:ext uri="{FF2B5EF4-FFF2-40B4-BE49-F238E27FC236}">
                  <a16:creationId xmlns:a16="http://schemas.microsoft.com/office/drawing/2014/main" id="{6F7FAA0E-83D4-43C8-5CF1-AAAC393854B6}"/>
                </a:ext>
              </a:extLst>
            </p:cNvPr>
            <p:cNvSpPr/>
            <p:nvPr/>
          </p:nvSpPr>
          <p:spPr bwMode="auto">
            <a:xfrm>
              <a:off x="1956435" y="838200"/>
              <a:ext cx="253365" cy="2286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
          <p:nvSpPr>
            <p:cNvPr id="18" name="Rectangle 17">
              <a:extLst>
                <a:ext uri="{FF2B5EF4-FFF2-40B4-BE49-F238E27FC236}">
                  <a16:creationId xmlns:a16="http://schemas.microsoft.com/office/drawing/2014/main" id="{AF444520-7E2A-B4CA-2C9E-BA555949884A}"/>
                </a:ext>
              </a:extLst>
            </p:cNvPr>
            <p:cNvSpPr/>
            <p:nvPr/>
          </p:nvSpPr>
          <p:spPr bwMode="auto">
            <a:xfrm>
              <a:off x="4724400" y="850900"/>
              <a:ext cx="253365" cy="2286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
          <p:nvSpPr>
            <p:cNvPr id="19" name="Rectangle 18">
              <a:extLst>
                <a:ext uri="{FF2B5EF4-FFF2-40B4-BE49-F238E27FC236}">
                  <a16:creationId xmlns:a16="http://schemas.microsoft.com/office/drawing/2014/main" id="{0CFB72AE-4A68-31E1-8F30-FCAAF2FC28CB}"/>
                </a:ext>
              </a:extLst>
            </p:cNvPr>
            <p:cNvSpPr/>
            <p:nvPr/>
          </p:nvSpPr>
          <p:spPr bwMode="auto">
            <a:xfrm>
              <a:off x="1956435" y="3810000"/>
              <a:ext cx="253365" cy="2286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
          <p:nvSpPr>
            <p:cNvPr id="20" name="Rectangle 19">
              <a:extLst>
                <a:ext uri="{FF2B5EF4-FFF2-40B4-BE49-F238E27FC236}">
                  <a16:creationId xmlns:a16="http://schemas.microsoft.com/office/drawing/2014/main" id="{BB15C05C-8664-EEEB-C2C7-55A1FD44357F}"/>
                </a:ext>
              </a:extLst>
            </p:cNvPr>
            <p:cNvSpPr/>
            <p:nvPr/>
          </p:nvSpPr>
          <p:spPr bwMode="auto">
            <a:xfrm>
              <a:off x="4724400" y="3835400"/>
              <a:ext cx="253365" cy="2286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pic>
        <p:nvPicPr>
          <p:cNvPr id="21" name="Picture 20" descr="Diagram&#10;&#10;Description automatically generated">
            <a:extLst>
              <a:ext uri="{FF2B5EF4-FFF2-40B4-BE49-F238E27FC236}">
                <a16:creationId xmlns:a16="http://schemas.microsoft.com/office/drawing/2014/main" id="{C66DC98D-B3AA-51A2-7A60-BF9AEED7F8F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6109"/>
          <a:stretch/>
        </p:blipFill>
        <p:spPr>
          <a:xfrm>
            <a:off x="3267533" y="769913"/>
            <a:ext cx="2358280" cy="2769089"/>
          </a:xfrm>
          <a:prstGeom prst="rect">
            <a:avLst/>
          </a:prstGeom>
          <a:noFill/>
        </p:spPr>
      </p:pic>
      <p:grpSp>
        <p:nvGrpSpPr>
          <p:cNvPr id="25" name="Group 24">
            <a:extLst>
              <a:ext uri="{FF2B5EF4-FFF2-40B4-BE49-F238E27FC236}">
                <a16:creationId xmlns:a16="http://schemas.microsoft.com/office/drawing/2014/main" id="{E8561BF3-8839-DBEE-8257-47250E8A4E14}"/>
              </a:ext>
            </a:extLst>
          </p:cNvPr>
          <p:cNvGrpSpPr/>
          <p:nvPr/>
        </p:nvGrpSpPr>
        <p:grpSpPr>
          <a:xfrm>
            <a:off x="5756445" y="801565"/>
            <a:ext cx="2916734" cy="2769089"/>
            <a:chOff x="5979319" y="1202983"/>
            <a:chExt cx="2617312" cy="2438399"/>
          </a:xfrm>
        </p:grpSpPr>
        <p:pic>
          <p:nvPicPr>
            <p:cNvPr id="23" name="Picture 22" descr="Diagram&#10;&#10;Description automatically generated">
              <a:extLst>
                <a:ext uri="{FF2B5EF4-FFF2-40B4-BE49-F238E27FC236}">
                  <a16:creationId xmlns:a16="http://schemas.microsoft.com/office/drawing/2014/main" id="{AACB3C91-40CB-2D2A-8BA1-5C5251E1FE5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b="-88"/>
            <a:stretch/>
          </p:blipFill>
          <p:spPr>
            <a:xfrm>
              <a:off x="6158231" y="1202983"/>
              <a:ext cx="2438400" cy="2438399"/>
            </a:xfrm>
            <a:prstGeom prst="rect">
              <a:avLst/>
            </a:prstGeom>
            <a:noFill/>
          </p:spPr>
        </p:pic>
        <p:sp>
          <p:nvSpPr>
            <p:cNvPr id="24" name="Rectangle 23">
              <a:extLst>
                <a:ext uri="{FF2B5EF4-FFF2-40B4-BE49-F238E27FC236}">
                  <a16:creationId xmlns:a16="http://schemas.microsoft.com/office/drawing/2014/main" id="{988EDDCC-7E75-7E24-4FFC-2EA5C28E5763}"/>
                </a:ext>
              </a:extLst>
            </p:cNvPr>
            <p:cNvSpPr/>
            <p:nvPr/>
          </p:nvSpPr>
          <p:spPr bwMode="auto">
            <a:xfrm>
              <a:off x="5979319" y="1295400"/>
              <a:ext cx="253365" cy="2286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grpSp>
        <p:nvGrpSpPr>
          <p:cNvPr id="30" name="Group 29">
            <a:extLst>
              <a:ext uri="{FF2B5EF4-FFF2-40B4-BE49-F238E27FC236}">
                <a16:creationId xmlns:a16="http://schemas.microsoft.com/office/drawing/2014/main" id="{ECC26407-77DF-1B80-4D04-B5B339149397}"/>
              </a:ext>
            </a:extLst>
          </p:cNvPr>
          <p:cNvGrpSpPr/>
          <p:nvPr/>
        </p:nvGrpSpPr>
        <p:grpSpPr>
          <a:xfrm>
            <a:off x="1374222" y="3781167"/>
            <a:ext cx="3097850" cy="2438399"/>
            <a:chOff x="1549717" y="3783916"/>
            <a:chExt cx="3097850" cy="2438399"/>
          </a:xfrm>
        </p:grpSpPr>
        <p:grpSp>
          <p:nvGrpSpPr>
            <p:cNvPr id="27" name="Group 26">
              <a:extLst>
                <a:ext uri="{FF2B5EF4-FFF2-40B4-BE49-F238E27FC236}">
                  <a16:creationId xmlns:a16="http://schemas.microsoft.com/office/drawing/2014/main" id="{3968DBF2-9D21-7028-6B05-5961A9436358}"/>
                </a:ext>
              </a:extLst>
            </p:cNvPr>
            <p:cNvGrpSpPr/>
            <p:nvPr/>
          </p:nvGrpSpPr>
          <p:grpSpPr>
            <a:xfrm>
              <a:off x="1600201" y="3783916"/>
              <a:ext cx="3047366" cy="2438399"/>
              <a:chOff x="1600201" y="3783916"/>
              <a:chExt cx="3047366" cy="2438399"/>
            </a:xfrm>
          </p:grpSpPr>
          <p:pic>
            <p:nvPicPr>
              <p:cNvPr id="22" name="Picture 21" descr="Diagram&#10;&#10;Description automatically generated">
                <a:extLst>
                  <a:ext uri="{FF2B5EF4-FFF2-40B4-BE49-F238E27FC236}">
                    <a16:creationId xmlns:a16="http://schemas.microsoft.com/office/drawing/2014/main" id="{41A56AA7-C7EA-0335-1718-27160468C69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r="-4831" b="-88"/>
              <a:stretch/>
            </p:blipFill>
            <p:spPr>
              <a:xfrm>
                <a:off x="1600201" y="3783916"/>
                <a:ext cx="3047366" cy="2438399"/>
              </a:xfrm>
              <a:prstGeom prst="rect">
                <a:avLst/>
              </a:prstGeom>
              <a:noFill/>
            </p:spPr>
          </p:pic>
          <p:sp>
            <p:nvSpPr>
              <p:cNvPr id="26" name="Rectangle 25">
                <a:extLst>
                  <a:ext uri="{FF2B5EF4-FFF2-40B4-BE49-F238E27FC236}">
                    <a16:creationId xmlns:a16="http://schemas.microsoft.com/office/drawing/2014/main" id="{BFB385BE-CDE5-9DFA-D42B-BB0FC31E8957}"/>
                  </a:ext>
                </a:extLst>
              </p:cNvPr>
              <p:cNvSpPr/>
              <p:nvPr/>
            </p:nvSpPr>
            <p:spPr bwMode="auto">
              <a:xfrm>
                <a:off x="1975169" y="3853766"/>
                <a:ext cx="253365" cy="2286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sp>
          <p:nvSpPr>
            <p:cNvPr id="28" name="Rectangle 27">
              <a:extLst>
                <a:ext uri="{FF2B5EF4-FFF2-40B4-BE49-F238E27FC236}">
                  <a16:creationId xmlns:a16="http://schemas.microsoft.com/office/drawing/2014/main" id="{70B253E3-B2A2-F922-61D7-D2E80D86209F}"/>
                </a:ext>
              </a:extLst>
            </p:cNvPr>
            <p:cNvSpPr/>
            <p:nvPr/>
          </p:nvSpPr>
          <p:spPr bwMode="auto">
            <a:xfrm>
              <a:off x="1549718" y="4082366"/>
              <a:ext cx="253365" cy="794434"/>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
          <p:nvSpPr>
            <p:cNvPr id="29" name="Rectangle 28">
              <a:extLst>
                <a:ext uri="{FF2B5EF4-FFF2-40B4-BE49-F238E27FC236}">
                  <a16:creationId xmlns:a16="http://schemas.microsoft.com/office/drawing/2014/main" id="{68DA0656-5491-8BFD-A7C5-3F19CEAA9159}"/>
                </a:ext>
              </a:extLst>
            </p:cNvPr>
            <p:cNvSpPr/>
            <p:nvPr/>
          </p:nvSpPr>
          <p:spPr bwMode="auto">
            <a:xfrm>
              <a:off x="1549717" y="5225366"/>
              <a:ext cx="253365" cy="99420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spTree>
    <p:extLst>
      <p:ext uri="{BB962C8B-B14F-4D97-AF65-F5344CB8AC3E}">
        <p14:creationId xmlns:p14="http://schemas.microsoft.com/office/powerpoint/2010/main" val="117389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E406-685B-A1DD-CF95-F8D500BBB7E5}"/>
              </a:ext>
            </a:extLst>
          </p:cNvPr>
          <p:cNvSpPr>
            <a:spLocks noGrp="1"/>
          </p:cNvSpPr>
          <p:nvPr>
            <p:ph type="title"/>
          </p:nvPr>
        </p:nvSpPr>
        <p:spPr/>
        <p:txBody>
          <a:bodyPr/>
          <a:lstStyle/>
          <a:p>
            <a:r>
              <a:rPr lang="en-US" dirty="0"/>
              <a:t>Circular RNAs (</a:t>
            </a:r>
            <a:r>
              <a:rPr lang="en-US" dirty="0" err="1"/>
              <a:t>circRNAs</a:t>
            </a:r>
            <a:r>
              <a:rPr lang="en-US" dirty="0"/>
              <a:t>)</a:t>
            </a:r>
          </a:p>
        </p:txBody>
      </p:sp>
      <p:pic>
        <p:nvPicPr>
          <p:cNvPr id="5125" name="New picture"/>
          <p:cNvPicPr/>
          <p:nvPr/>
        </p:nvPicPr>
        <p:blipFill>
          <a:blip r:embed="rId3"/>
          <a:stretch>
            <a:fillRect/>
          </a:stretch>
        </p:blipFill>
        <p:spPr>
          <a:xfrm>
            <a:off x="2133600" y="762000"/>
            <a:ext cx="4572000" cy="5334000"/>
          </a:xfrm>
          <a:prstGeom prst="rect">
            <a:avLst/>
          </a:prstGeom>
        </p:spPr>
      </p:pic>
      <p:sp>
        <p:nvSpPr>
          <p:cNvPr id="4" name="TextBox 3">
            <a:extLst>
              <a:ext uri="{FF2B5EF4-FFF2-40B4-BE49-F238E27FC236}">
                <a16:creationId xmlns:a16="http://schemas.microsoft.com/office/drawing/2014/main" id="{669401A9-48FB-15AB-D1BC-32A99E80AA6F}"/>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(Chen et al., 2021</a:t>
            </a:r>
            <a:r>
              <a:rPr lang="en-US" sz="1200" b="1" i="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New picture"/>
          <p:cNvPicPr/>
          <p:nvPr/>
        </p:nvPicPr>
        <p:blipFill>
          <a:blip r:embed="rId3"/>
          <a:stretch>
            <a:fillRect/>
          </a:stretch>
        </p:blipFill>
        <p:spPr>
          <a:xfrm>
            <a:off x="2209800" y="685800"/>
            <a:ext cx="4800600" cy="5524500"/>
          </a:xfrm>
          <a:prstGeom prst="rect">
            <a:avLst/>
          </a:prstGeom>
        </p:spPr>
      </p:pic>
      <p:sp>
        <p:nvSpPr>
          <p:cNvPr id="3" name="Title 2">
            <a:extLst>
              <a:ext uri="{FF2B5EF4-FFF2-40B4-BE49-F238E27FC236}">
                <a16:creationId xmlns:a16="http://schemas.microsoft.com/office/drawing/2014/main" id="{F7302EA8-0C65-DA9D-C8E4-9392DB5CB75E}"/>
              </a:ext>
            </a:extLst>
          </p:cNvPr>
          <p:cNvSpPr>
            <a:spLocks noGrp="1"/>
          </p:cNvSpPr>
          <p:nvPr>
            <p:ph type="title"/>
          </p:nvPr>
        </p:nvSpPr>
        <p:spPr/>
        <p:txBody>
          <a:bodyPr/>
          <a:lstStyle/>
          <a:p>
            <a:r>
              <a:rPr lang="en-US" dirty="0"/>
              <a:t>Overview of existing </a:t>
            </a:r>
            <a:r>
              <a:rPr lang="en-US" dirty="0" err="1"/>
              <a:t>circRNA</a:t>
            </a:r>
            <a:r>
              <a:rPr lang="en-US" dirty="0"/>
              <a:t> resources and tools</a:t>
            </a:r>
          </a:p>
        </p:txBody>
      </p:sp>
      <p:sp>
        <p:nvSpPr>
          <p:cNvPr id="4" name="TextBox 3">
            <a:extLst>
              <a:ext uri="{FF2B5EF4-FFF2-40B4-BE49-F238E27FC236}">
                <a16:creationId xmlns:a16="http://schemas.microsoft.com/office/drawing/2014/main" id="{640638D3-CBE5-B653-8ED1-5EFC63A6A5C7}"/>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(Chen et al., 2021</a:t>
            </a:r>
            <a:r>
              <a:rPr lang="en-US" sz="1200" b="1" i="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New picture"/>
          <p:cNvPicPr/>
          <p:nvPr/>
        </p:nvPicPr>
        <p:blipFill>
          <a:blip r:embed="rId3"/>
          <a:stretch>
            <a:fillRect/>
          </a:stretch>
        </p:blipFill>
        <p:spPr>
          <a:xfrm>
            <a:off x="3733800" y="0"/>
            <a:ext cx="5072062" cy="5981700"/>
          </a:xfrm>
          <a:prstGeom prst="rect">
            <a:avLst/>
          </a:prstGeom>
        </p:spPr>
      </p:pic>
      <p:sp>
        <p:nvSpPr>
          <p:cNvPr id="3" name="Title 2">
            <a:extLst>
              <a:ext uri="{FF2B5EF4-FFF2-40B4-BE49-F238E27FC236}">
                <a16:creationId xmlns:a16="http://schemas.microsoft.com/office/drawing/2014/main" id="{6C9AFD9D-D211-8055-EA81-368FE174C2CD}"/>
              </a:ext>
            </a:extLst>
          </p:cNvPr>
          <p:cNvSpPr>
            <a:spLocks noGrp="1"/>
          </p:cNvSpPr>
          <p:nvPr>
            <p:ph type="title"/>
          </p:nvPr>
        </p:nvSpPr>
        <p:spPr/>
        <p:txBody>
          <a:bodyPr/>
          <a:lstStyle/>
          <a:p>
            <a:r>
              <a:rPr lang="en-US" dirty="0"/>
              <a:t>Evaluation of tools</a:t>
            </a:r>
          </a:p>
        </p:txBody>
      </p:sp>
      <p:sp>
        <p:nvSpPr>
          <p:cNvPr id="4" name="Content Placeholder 3">
            <a:extLst>
              <a:ext uri="{FF2B5EF4-FFF2-40B4-BE49-F238E27FC236}">
                <a16:creationId xmlns:a16="http://schemas.microsoft.com/office/drawing/2014/main" id="{B5544EF1-D2EB-9AA1-45F7-E95A54D56252}"/>
              </a:ext>
            </a:extLst>
          </p:cNvPr>
          <p:cNvSpPr>
            <a:spLocks noGrp="1"/>
          </p:cNvSpPr>
          <p:nvPr>
            <p:ph idx="1"/>
          </p:nvPr>
        </p:nvSpPr>
        <p:spPr>
          <a:xfrm>
            <a:off x="152400" y="1295400"/>
            <a:ext cx="3319462" cy="4876800"/>
          </a:xfrm>
        </p:spPr>
        <p:txBody>
          <a:bodyPr/>
          <a:lstStyle/>
          <a:p>
            <a:r>
              <a:rPr lang="en-US" dirty="0"/>
              <a:t>Extensive quantity of tools available</a:t>
            </a:r>
          </a:p>
          <a:p>
            <a:pPr marL="0" indent="0">
              <a:buNone/>
            </a:pPr>
            <a:endParaRPr lang="en-US" dirty="0"/>
          </a:p>
          <a:p>
            <a:endParaRPr lang="en-US" dirty="0"/>
          </a:p>
          <a:p>
            <a:r>
              <a:rPr lang="en-US" dirty="0"/>
              <a:t>Most existing tools are designed for short read sequencing</a:t>
            </a:r>
          </a:p>
          <a:p>
            <a:endParaRPr lang="en-US" dirty="0"/>
          </a:p>
          <a:p>
            <a:endParaRPr lang="en-US" dirty="0"/>
          </a:p>
        </p:txBody>
      </p:sp>
      <p:sp>
        <p:nvSpPr>
          <p:cNvPr id="5" name="TextBox 4">
            <a:extLst>
              <a:ext uri="{FF2B5EF4-FFF2-40B4-BE49-F238E27FC236}">
                <a16:creationId xmlns:a16="http://schemas.microsoft.com/office/drawing/2014/main" id="{FDEB9FA5-5A63-94AD-869B-AA8C1EC7EC91}"/>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(Chen et al., 2021</a:t>
            </a:r>
            <a:r>
              <a:rPr lang="en-US" sz="1200" b="1" i="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AF5A-ED11-A1DD-D00C-70F306729B43}"/>
              </a:ext>
            </a:extLst>
          </p:cNvPr>
          <p:cNvSpPr>
            <a:spLocks noGrp="1"/>
          </p:cNvSpPr>
          <p:nvPr>
            <p:ph type="title"/>
          </p:nvPr>
        </p:nvSpPr>
        <p:spPr>
          <a:xfrm>
            <a:off x="190500" y="304800"/>
            <a:ext cx="8915400" cy="609600"/>
          </a:xfrm>
        </p:spPr>
        <p:txBody>
          <a:bodyPr/>
          <a:lstStyle/>
          <a:p>
            <a:r>
              <a:rPr lang="en-US" dirty="0"/>
              <a:t>Limited understanding of </a:t>
            </a:r>
            <a:r>
              <a:rPr lang="en-US" dirty="0" err="1"/>
              <a:t>circRNAs</a:t>
            </a:r>
            <a:r>
              <a:rPr lang="en-US" dirty="0"/>
              <a:t> contributing to metastatic colon cancer progression (mCRC)</a:t>
            </a:r>
          </a:p>
        </p:txBody>
      </p:sp>
      <p:sp>
        <p:nvSpPr>
          <p:cNvPr id="9" name="Content Placeholder 12">
            <a:extLst>
              <a:ext uri="{FF2B5EF4-FFF2-40B4-BE49-F238E27FC236}">
                <a16:creationId xmlns:a16="http://schemas.microsoft.com/office/drawing/2014/main" id="{FA055317-6B08-014D-B094-AAD1B9335606}"/>
              </a:ext>
            </a:extLst>
          </p:cNvPr>
          <p:cNvSpPr>
            <a:spLocks noGrp="1"/>
          </p:cNvSpPr>
          <p:nvPr>
            <p:ph idx="1"/>
          </p:nvPr>
        </p:nvSpPr>
        <p:spPr>
          <a:xfrm>
            <a:off x="114300" y="1371600"/>
            <a:ext cx="8915400" cy="4267200"/>
          </a:xfrm>
        </p:spPr>
        <p:txBody>
          <a:bodyPr>
            <a:normAutofit lnSpcReduction="10000"/>
          </a:bodyPr>
          <a:lstStyle/>
          <a:p>
            <a:pPr marL="720070" lvl="1" indent="-342900">
              <a:lnSpc>
                <a:spcPct val="150000"/>
              </a:lnSpc>
              <a:spcBef>
                <a:spcPts val="0"/>
              </a:spcBef>
              <a:spcAft>
                <a:spcPts val="0"/>
              </a:spcAft>
              <a:buClr>
                <a:schemeClr val="tx2">
                  <a:lumMod val="75000"/>
                </a:schemeClr>
              </a:buClr>
              <a:buSzPct val="100000"/>
            </a:pPr>
            <a:r>
              <a:rPr lang="en-US" sz="2400" dirty="0">
                <a:solidFill>
                  <a:schemeClr val="tx1"/>
                </a:solidFill>
                <a:latin typeface="Calibri" panose="020F0502020204030204" pitchFamily="34" charset="0"/>
                <a:cs typeface="Calibri" panose="020F0502020204030204" pitchFamily="34" charset="0"/>
              </a:rPr>
              <a:t>Large scale studies (i.e., TCGA) mostly used poly-A selection</a:t>
            </a:r>
          </a:p>
          <a:p>
            <a:pPr marL="720070" lvl="1" indent="-342900">
              <a:lnSpc>
                <a:spcPct val="150000"/>
              </a:lnSpc>
              <a:spcBef>
                <a:spcPts val="0"/>
              </a:spcBef>
              <a:spcAft>
                <a:spcPts val="0"/>
              </a:spcAft>
              <a:buClr>
                <a:schemeClr val="tx2">
                  <a:lumMod val="75000"/>
                </a:schemeClr>
              </a:buClr>
              <a:buSzPct val="100000"/>
            </a:pPr>
            <a:r>
              <a:rPr lang="en-US" sz="2400" dirty="0">
                <a:solidFill>
                  <a:schemeClr val="tx1"/>
                </a:solidFill>
                <a:latin typeface="Calibri" panose="020F0502020204030204" pitchFamily="34" charset="0"/>
                <a:cs typeface="Calibri" panose="020F0502020204030204" pitchFamily="34" charset="0"/>
              </a:rPr>
              <a:t>No standard RNA quantification method</a:t>
            </a:r>
          </a:p>
          <a:p>
            <a:pPr marL="720070" lvl="1" indent="-342900">
              <a:lnSpc>
                <a:spcPct val="150000"/>
              </a:lnSpc>
              <a:spcBef>
                <a:spcPts val="0"/>
              </a:spcBef>
              <a:spcAft>
                <a:spcPts val="0"/>
              </a:spcAft>
              <a:buClr>
                <a:schemeClr val="tx2">
                  <a:lumMod val="75000"/>
                </a:schemeClr>
              </a:buClr>
              <a:buSzPct val="100000"/>
            </a:pPr>
            <a:r>
              <a:rPr lang="en-US" sz="2400" dirty="0">
                <a:solidFill>
                  <a:schemeClr val="tx1"/>
                </a:solidFill>
                <a:latin typeface="Calibri" panose="020F0502020204030204" pitchFamily="34" charset="0"/>
                <a:cs typeface="Calibri" panose="020F0502020204030204" pitchFamily="34" charset="0"/>
              </a:rPr>
              <a:t>Cell lines or limited patient cohorts</a:t>
            </a:r>
          </a:p>
          <a:p>
            <a:pPr marL="720070" lvl="1" indent="-342900">
              <a:lnSpc>
                <a:spcPct val="150000"/>
              </a:lnSpc>
              <a:spcBef>
                <a:spcPts val="0"/>
              </a:spcBef>
              <a:spcAft>
                <a:spcPts val="0"/>
              </a:spcAft>
              <a:buClr>
                <a:schemeClr val="tx2">
                  <a:lumMod val="75000"/>
                </a:schemeClr>
              </a:buClr>
              <a:buSzPct val="100000"/>
            </a:pPr>
            <a:r>
              <a:rPr lang="en-US" sz="2400" dirty="0">
                <a:solidFill>
                  <a:schemeClr val="tx1"/>
                </a:solidFill>
                <a:latin typeface="Calibri" panose="020F0502020204030204" pitchFamily="34" charset="0"/>
                <a:cs typeface="Calibri" panose="020F0502020204030204" pitchFamily="34" charset="0"/>
              </a:rPr>
              <a:t>Lack of genome-wide systematic analysis</a:t>
            </a:r>
          </a:p>
          <a:p>
            <a:pPr marL="720070" lvl="1" indent="-342900">
              <a:lnSpc>
                <a:spcPct val="150000"/>
              </a:lnSpc>
              <a:spcBef>
                <a:spcPts val="0"/>
              </a:spcBef>
              <a:spcAft>
                <a:spcPts val="0"/>
              </a:spcAft>
              <a:buClr>
                <a:schemeClr val="tx2">
                  <a:lumMod val="75000"/>
                </a:schemeClr>
              </a:buClr>
              <a:buSzPct val="100000"/>
            </a:pPr>
            <a:r>
              <a:rPr lang="en-US" sz="2400" dirty="0">
                <a:solidFill>
                  <a:schemeClr val="tx1"/>
                </a:solidFill>
                <a:latin typeface="Calibri" panose="020F0502020204030204" pitchFamily="34" charset="0"/>
                <a:cs typeface="Calibri" panose="020F0502020204030204" pitchFamily="34" charset="0"/>
              </a:rPr>
              <a:t>Existing databases lack inclusion of CRC (and particular matched patients throughout progression)</a:t>
            </a:r>
          </a:p>
          <a:p>
            <a:pPr marL="1120120" lvl="2" indent="-342900">
              <a:lnSpc>
                <a:spcPct val="150000"/>
              </a:lnSpc>
              <a:spcBef>
                <a:spcPts val="0"/>
              </a:spcBef>
              <a:spcAft>
                <a:spcPts val="0"/>
              </a:spcAft>
              <a:buClr>
                <a:schemeClr val="tx2">
                  <a:lumMod val="75000"/>
                </a:schemeClr>
              </a:buClr>
              <a:buSzPct val="100000"/>
            </a:pPr>
            <a:r>
              <a:rPr lang="en-US" sz="2400" dirty="0" err="1">
                <a:solidFill>
                  <a:schemeClr val="tx1"/>
                </a:solidFill>
                <a:latin typeface="Calibri" panose="020F0502020204030204" pitchFamily="34" charset="0"/>
                <a:cs typeface="Calibri" panose="020F0502020204030204" pitchFamily="34" charset="0"/>
              </a:rPr>
              <a:t>MiOncoCirc</a:t>
            </a:r>
            <a:r>
              <a:rPr lang="en-US" sz="2400" dirty="0">
                <a:solidFill>
                  <a:schemeClr val="tx1"/>
                </a:solidFill>
                <a:latin typeface="Calibri" panose="020F0502020204030204" pitchFamily="34" charset="0"/>
                <a:cs typeface="Calibri" panose="020F0502020204030204" pitchFamily="34" charset="0"/>
              </a:rPr>
              <a:t>, a cancer focused database, contains only 14 CRC out of 880 patients</a:t>
            </a:r>
          </a:p>
        </p:txBody>
      </p:sp>
    </p:spTree>
    <p:extLst>
      <p:ext uri="{BB962C8B-B14F-4D97-AF65-F5344CB8AC3E}">
        <p14:creationId xmlns:p14="http://schemas.microsoft.com/office/powerpoint/2010/main" val="119425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931036-1F21-C04F-B975-C6FC60EF6B3F}"/>
              </a:ext>
            </a:extLst>
          </p:cNvPr>
          <p:cNvSpPr/>
          <p:nvPr/>
        </p:nvSpPr>
        <p:spPr>
          <a:xfrm>
            <a:off x="421058" y="5337185"/>
            <a:ext cx="5203556" cy="403957"/>
          </a:xfrm>
          <a:prstGeom prst="rect">
            <a:avLst/>
          </a:prstGeom>
        </p:spPr>
        <p:txBody>
          <a:bodyPr wrap="square">
            <a:spAutoFit/>
          </a:bodyPr>
          <a:lstStyle/>
          <a:p>
            <a:pPr algn="r" defTabSz="342900" eaLnBrk="1" fontAlgn="auto" hangingPunct="1">
              <a:spcBef>
                <a:spcPts val="0"/>
              </a:spcBef>
              <a:spcAft>
                <a:spcPts val="0"/>
              </a:spcAft>
              <a:defRPr/>
            </a:pPr>
            <a:r>
              <a:rPr lang="en-US" sz="675" dirty="0">
                <a:solidFill>
                  <a:srgbClr val="000000">
                    <a:lumMod val="65000"/>
                    <a:lumOff val="35000"/>
                  </a:srgbClr>
                </a:solidFill>
                <a:latin typeface="Calibri" panose="020F0502020204030204"/>
                <a:ea typeface="+mn-ea"/>
                <a:cs typeface="+mn-cs"/>
              </a:rPr>
              <a:t>Hua, J.T., S. Chen, and H.H. He, </a:t>
            </a:r>
            <a:r>
              <a:rPr lang="en-US" sz="675" i="1" dirty="0">
                <a:solidFill>
                  <a:srgbClr val="000000">
                    <a:lumMod val="65000"/>
                    <a:lumOff val="35000"/>
                  </a:srgbClr>
                </a:solidFill>
                <a:latin typeface="Calibri" panose="020F0502020204030204"/>
                <a:ea typeface="+mn-ea"/>
                <a:cs typeface="+mn-cs"/>
              </a:rPr>
              <a:t>Landscape of Noncoding RNA in Prostate Cancer.</a:t>
            </a:r>
            <a:r>
              <a:rPr lang="en-US" sz="675" dirty="0">
                <a:solidFill>
                  <a:srgbClr val="000000">
                    <a:lumMod val="65000"/>
                    <a:lumOff val="35000"/>
                  </a:srgbClr>
                </a:solidFill>
                <a:latin typeface="Calibri" panose="020F0502020204030204"/>
                <a:ea typeface="+mn-ea"/>
                <a:cs typeface="+mn-cs"/>
              </a:rPr>
              <a:t> Trends Genet, 2019. </a:t>
            </a:r>
            <a:endParaRPr lang="en-US" sz="675" dirty="0">
              <a:solidFill>
                <a:srgbClr val="000000">
                  <a:lumMod val="65000"/>
                  <a:lumOff val="35000"/>
                </a:srgbClr>
              </a:solidFill>
              <a:latin typeface="Calibri" panose="020F0502020204030204" pitchFamily="34" charset="0"/>
              <a:ea typeface="+mn-ea"/>
              <a:cs typeface="Calibri" panose="020F0502020204030204" pitchFamily="34" charset="0"/>
            </a:endParaRPr>
          </a:p>
          <a:p>
            <a:pPr algn="r" defTabSz="342900" eaLnBrk="1" fontAlgn="auto" hangingPunct="1">
              <a:spcBef>
                <a:spcPts val="0"/>
              </a:spcBef>
              <a:spcAft>
                <a:spcPts val="0"/>
              </a:spcAft>
              <a:defRPr/>
            </a:pPr>
            <a:r>
              <a:rPr lang="en-US" sz="675" dirty="0" err="1">
                <a:solidFill>
                  <a:srgbClr val="000000">
                    <a:lumMod val="65000"/>
                    <a:lumOff val="35000"/>
                  </a:srgbClr>
                </a:solidFill>
                <a:latin typeface="Calibri" panose="020F0502020204030204" pitchFamily="34" charset="0"/>
                <a:ea typeface="DengXian" panose="02010600030101010101" pitchFamily="2" charset="-122"/>
                <a:cs typeface="Calibri" panose="020F0502020204030204" pitchFamily="34" charset="0"/>
              </a:rPr>
              <a:t>Othoum</a:t>
            </a:r>
            <a:r>
              <a:rPr lang="en-US" sz="675" dirty="0">
                <a:solidFill>
                  <a:srgbClr val="000000">
                    <a:lumMod val="65000"/>
                    <a:lumOff val="35000"/>
                  </a:srgbClr>
                </a:solidFill>
                <a:latin typeface="Calibri" panose="020F0502020204030204" pitchFamily="34" charset="0"/>
                <a:ea typeface="DengXian" panose="02010600030101010101" pitchFamily="2" charset="-122"/>
                <a:cs typeface="Calibri" panose="020F0502020204030204" pitchFamily="34" charset="0"/>
              </a:rPr>
              <a:t>, G., et al., </a:t>
            </a:r>
            <a:r>
              <a:rPr lang="en-US" sz="675" i="1" dirty="0">
                <a:solidFill>
                  <a:srgbClr val="000000">
                    <a:lumMod val="65000"/>
                    <a:lumOff val="35000"/>
                  </a:srgbClr>
                </a:solidFill>
                <a:latin typeface="Calibri" panose="020F0502020204030204" pitchFamily="34" charset="0"/>
                <a:ea typeface="DengXian" panose="02010600030101010101" pitchFamily="2" charset="-122"/>
                <a:cs typeface="Calibri" panose="020F0502020204030204" pitchFamily="34" charset="0"/>
              </a:rPr>
              <a:t>Pan-cancer proteogenomic analysis reveals long and circular noncoding RNAs encoding peptides.</a:t>
            </a:r>
            <a:r>
              <a:rPr lang="en-US" sz="675" dirty="0">
                <a:solidFill>
                  <a:srgbClr val="000000">
                    <a:lumMod val="65000"/>
                    <a:lumOff val="35000"/>
                  </a:srgbClr>
                </a:solidFill>
                <a:latin typeface="Calibri" panose="020F0502020204030204" pitchFamily="34" charset="0"/>
                <a:ea typeface="DengXian" panose="02010600030101010101" pitchFamily="2" charset="-122"/>
                <a:cs typeface="Calibri" panose="020F0502020204030204" pitchFamily="34" charset="0"/>
              </a:rPr>
              <a:t> NAR Cancer, 2020.</a:t>
            </a:r>
          </a:p>
          <a:p>
            <a:pPr algn="r" defTabSz="342900" eaLnBrk="1" fontAlgn="auto" hangingPunct="1">
              <a:spcBef>
                <a:spcPts val="0"/>
              </a:spcBef>
              <a:spcAft>
                <a:spcPts val="0"/>
              </a:spcAft>
              <a:defRPr/>
            </a:pPr>
            <a:endParaRPr lang="en-US" sz="675" dirty="0">
              <a:solidFill>
                <a:srgbClr val="000000">
                  <a:lumMod val="65000"/>
                  <a:lumOff val="35000"/>
                </a:srgbClr>
              </a:solidFill>
              <a:latin typeface="Calibri" panose="020F0502020204030204" pitchFamily="34" charset="0"/>
              <a:ea typeface="+mn-ea"/>
              <a:cs typeface="Calibri" panose="020F0502020204030204" pitchFamily="34" charset="0"/>
            </a:endParaRPr>
          </a:p>
        </p:txBody>
      </p:sp>
      <p:sp>
        <p:nvSpPr>
          <p:cNvPr id="8" name="Rectangle 7">
            <a:extLst>
              <a:ext uri="{FF2B5EF4-FFF2-40B4-BE49-F238E27FC236}">
                <a16:creationId xmlns:a16="http://schemas.microsoft.com/office/drawing/2014/main" id="{66D336A4-5618-B74D-B9A4-9591F41C39D7}"/>
              </a:ext>
            </a:extLst>
          </p:cNvPr>
          <p:cNvSpPr/>
          <p:nvPr/>
        </p:nvSpPr>
        <p:spPr>
          <a:xfrm>
            <a:off x="4209488" y="3209671"/>
            <a:ext cx="997529" cy="780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srgbClr val="FFFFFF"/>
              </a:solidFill>
              <a:latin typeface="Calibri" panose="020F0502020204030204"/>
            </a:endParaRPr>
          </a:p>
        </p:txBody>
      </p:sp>
      <p:grpSp>
        <p:nvGrpSpPr>
          <p:cNvPr id="11" name="Group 10">
            <a:extLst>
              <a:ext uri="{FF2B5EF4-FFF2-40B4-BE49-F238E27FC236}">
                <a16:creationId xmlns:a16="http://schemas.microsoft.com/office/drawing/2014/main" id="{FE5723C8-0199-2F61-6A87-083DBFA5964D}"/>
              </a:ext>
            </a:extLst>
          </p:cNvPr>
          <p:cNvGrpSpPr/>
          <p:nvPr/>
        </p:nvGrpSpPr>
        <p:grpSpPr>
          <a:xfrm>
            <a:off x="152400" y="1091966"/>
            <a:ext cx="5511123" cy="4235409"/>
            <a:chOff x="-2044" y="1497016"/>
            <a:chExt cx="5511123" cy="4235409"/>
          </a:xfrm>
        </p:grpSpPr>
        <p:pic>
          <p:nvPicPr>
            <p:cNvPr id="10" name="Picture 9">
              <a:extLst>
                <a:ext uri="{FF2B5EF4-FFF2-40B4-BE49-F238E27FC236}">
                  <a16:creationId xmlns:a16="http://schemas.microsoft.com/office/drawing/2014/main" id="{853EAF76-71F8-D947-864F-AE0457CC0AC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44" y="1497016"/>
              <a:ext cx="5508254" cy="4235409"/>
            </a:xfrm>
            <a:prstGeom prst="rect">
              <a:avLst/>
            </a:prstGeom>
          </p:spPr>
        </p:pic>
        <p:pic>
          <p:nvPicPr>
            <p:cNvPr id="2" name="Picture 1">
              <a:extLst>
                <a:ext uri="{FF2B5EF4-FFF2-40B4-BE49-F238E27FC236}">
                  <a16:creationId xmlns:a16="http://schemas.microsoft.com/office/drawing/2014/main" id="{2945B8F7-1313-8046-9797-69A63F65714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209487" y="3209671"/>
              <a:ext cx="997529" cy="766106"/>
            </a:xfrm>
            <a:prstGeom prst="rect">
              <a:avLst/>
            </a:prstGeom>
          </p:spPr>
        </p:pic>
        <p:sp>
          <p:nvSpPr>
            <p:cNvPr id="5" name="TextBox 4">
              <a:extLst>
                <a:ext uri="{FF2B5EF4-FFF2-40B4-BE49-F238E27FC236}">
                  <a16:creationId xmlns:a16="http://schemas.microsoft.com/office/drawing/2014/main" id="{B4EC2B04-6E47-A74D-9C40-09459B966D0A}"/>
                </a:ext>
              </a:extLst>
            </p:cNvPr>
            <p:cNvSpPr txBox="1"/>
            <p:nvPr/>
          </p:nvSpPr>
          <p:spPr>
            <a:xfrm>
              <a:off x="4311892" y="2946892"/>
              <a:ext cx="1197187" cy="300082"/>
            </a:xfrm>
            <a:prstGeom prst="rect">
              <a:avLst/>
            </a:prstGeom>
            <a:noFill/>
          </p:spPr>
          <p:txBody>
            <a:bodyPr wrap="none" rtlCol="0">
              <a:spAutoFit/>
            </a:bodyPr>
            <a:lstStyle/>
            <a:p>
              <a:pPr defTabSz="685800" eaLnBrk="1" fontAlgn="auto" hangingPunct="1">
                <a:spcBef>
                  <a:spcPts val="0"/>
                </a:spcBef>
                <a:spcAft>
                  <a:spcPts val="0"/>
                </a:spcAft>
                <a:defRPr/>
              </a:pPr>
              <a:r>
                <a:rPr lang="en-US" sz="1350" dirty="0">
                  <a:solidFill>
                    <a:srgbClr val="FF0000"/>
                  </a:solidFill>
                  <a:latin typeface="Calibri" panose="020F0502020204030204"/>
                  <a:ea typeface="+mn-ea"/>
                  <a:cs typeface="+mn-cs"/>
                </a:rPr>
                <a:t>Under-studied</a:t>
              </a:r>
            </a:p>
          </p:txBody>
        </p:sp>
      </p:grpSp>
      <p:sp>
        <p:nvSpPr>
          <p:cNvPr id="3" name="Title 2">
            <a:extLst>
              <a:ext uri="{FF2B5EF4-FFF2-40B4-BE49-F238E27FC236}">
                <a16:creationId xmlns:a16="http://schemas.microsoft.com/office/drawing/2014/main" id="{7AA3100D-EFB5-4600-32DB-9A75B2472AFF}"/>
              </a:ext>
            </a:extLst>
          </p:cNvPr>
          <p:cNvSpPr>
            <a:spLocks noGrp="1"/>
          </p:cNvSpPr>
          <p:nvPr>
            <p:ph type="title"/>
          </p:nvPr>
        </p:nvSpPr>
        <p:spPr>
          <a:xfrm>
            <a:off x="-2044" y="192420"/>
            <a:ext cx="9146044" cy="609600"/>
          </a:xfrm>
        </p:spPr>
        <p:txBody>
          <a:bodyPr/>
          <a:lstStyle/>
          <a:p>
            <a:r>
              <a:rPr lang="en-US" sz="2700" dirty="0"/>
              <a:t>Putative functions of </a:t>
            </a:r>
            <a:r>
              <a:rPr lang="en-US" sz="2700" dirty="0" err="1"/>
              <a:t>circRNAs</a:t>
            </a:r>
            <a:r>
              <a:rPr lang="en-US" sz="2700" dirty="0"/>
              <a:t> remain under-studied in cancer</a:t>
            </a:r>
          </a:p>
        </p:txBody>
      </p:sp>
      <p:sp>
        <p:nvSpPr>
          <p:cNvPr id="4" name="Content Placeholder 3">
            <a:extLst>
              <a:ext uri="{FF2B5EF4-FFF2-40B4-BE49-F238E27FC236}">
                <a16:creationId xmlns:a16="http://schemas.microsoft.com/office/drawing/2014/main" id="{3DE86308-9CDE-10DA-F98C-833A3552B24F}"/>
              </a:ext>
            </a:extLst>
          </p:cNvPr>
          <p:cNvSpPr>
            <a:spLocks noGrp="1"/>
          </p:cNvSpPr>
          <p:nvPr>
            <p:ph idx="1"/>
          </p:nvPr>
        </p:nvSpPr>
        <p:spPr>
          <a:xfrm>
            <a:off x="5722914" y="1303754"/>
            <a:ext cx="3382986" cy="4235409"/>
          </a:xfrm>
        </p:spPr>
        <p:txBody>
          <a:bodyPr/>
          <a:lstStyle/>
          <a:p>
            <a:pPr marL="51435" indent="-257175" defTabSz="685800" eaLnBrk="1" fontAlgn="auto" hangingPunct="1">
              <a:lnSpc>
                <a:spcPct val="125000"/>
              </a:lnSpc>
              <a:spcBef>
                <a:spcPts val="0"/>
              </a:spcBef>
              <a:spcAft>
                <a:spcPts val="0"/>
              </a:spcAft>
              <a:buClr>
                <a:srgbClr val="18224F">
                  <a:lumMod val="75000"/>
                </a:srgbClr>
              </a:buClr>
              <a:buFont typeface="Courier New" panose="02070309020205020404" pitchFamily="49" charset="0"/>
              <a:buChar char="o"/>
              <a:defRPr/>
            </a:pPr>
            <a:r>
              <a:rPr lang="en-US" sz="1800" dirty="0">
                <a:solidFill>
                  <a:srgbClr val="18224F">
                    <a:lumMod val="75000"/>
                  </a:srgbClr>
                </a:solidFill>
                <a:latin typeface="Arial" panose="020B0604020202020204" pitchFamily="34" charset="0"/>
                <a:cs typeface="Arial" panose="020B0604020202020204" pitchFamily="34" charset="0"/>
              </a:rPr>
              <a:t>Limitations of </a:t>
            </a:r>
            <a:r>
              <a:rPr lang="en-US" sz="1800" dirty="0" err="1">
                <a:solidFill>
                  <a:srgbClr val="18224F">
                    <a:lumMod val="75000"/>
                  </a:srgbClr>
                </a:solidFill>
                <a:latin typeface="Arial" panose="020B0604020202020204" pitchFamily="34" charset="0"/>
                <a:cs typeface="Arial" panose="020B0604020202020204" pitchFamily="34" charset="0"/>
              </a:rPr>
              <a:t>circRNA</a:t>
            </a:r>
            <a:r>
              <a:rPr lang="en-US" sz="1800" dirty="0">
                <a:solidFill>
                  <a:srgbClr val="18224F">
                    <a:lumMod val="75000"/>
                  </a:srgbClr>
                </a:solidFill>
                <a:latin typeface="Arial" panose="020B0604020202020204" pitchFamily="34" charset="0"/>
                <a:cs typeface="Arial" panose="020B0604020202020204" pitchFamily="34" charset="0"/>
              </a:rPr>
              <a:t> translation studies</a:t>
            </a:r>
          </a:p>
          <a:p>
            <a:pPr marL="51435" indent="-257175" defTabSz="685800" eaLnBrk="1" fontAlgn="auto" hangingPunct="1">
              <a:lnSpc>
                <a:spcPct val="125000"/>
              </a:lnSpc>
              <a:spcBef>
                <a:spcPts val="0"/>
              </a:spcBef>
              <a:spcAft>
                <a:spcPts val="0"/>
              </a:spcAft>
              <a:buClr>
                <a:srgbClr val="18224F">
                  <a:lumMod val="75000"/>
                </a:srgbClr>
              </a:buClr>
              <a:buFont typeface="Courier New" panose="02070309020205020404" pitchFamily="49" charset="0"/>
              <a:buChar char="o"/>
              <a:defRPr/>
            </a:pPr>
            <a:endParaRPr lang="en-US" sz="1800" dirty="0">
              <a:solidFill>
                <a:srgbClr val="18224F">
                  <a:lumMod val="75000"/>
                </a:srgbClr>
              </a:solidFill>
              <a:latin typeface="Arial" panose="020B0604020202020204" pitchFamily="34" charset="0"/>
              <a:cs typeface="Arial" panose="020B0604020202020204" pitchFamily="34" charset="0"/>
            </a:endParaRPr>
          </a:p>
          <a:p>
            <a:pPr marL="522923" lvl="1" indent="-385763" defTabSz="685800" eaLnBrk="1" fontAlgn="auto" hangingPunct="1">
              <a:lnSpc>
                <a:spcPct val="125000"/>
              </a:lnSpc>
              <a:spcBef>
                <a:spcPts val="0"/>
              </a:spcBef>
              <a:spcAft>
                <a:spcPts val="0"/>
              </a:spcAft>
              <a:buClr>
                <a:srgbClr val="18224F">
                  <a:lumMod val="75000"/>
                </a:srgbClr>
              </a:buClr>
              <a:defRPr/>
            </a:pPr>
            <a:r>
              <a:rPr lang="en-US" dirty="0" err="1">
                <a:solidFill>
                  <a:srgbClr val="18224F">
                    <a:lumMod val="75000"/>
                  </a:srgbClr>
                </a:solidFill>
                <a:latin typeface="Arial" panose="020B0604020202020204" pitchFamily="34" charset="0"/>
                <a:cs typeface="Arial" panose="020B0604020202020204" pitchFamily="34" charset="0"/>
              </a:rPr>
              <a:t>Ribo</a:t>
            </a:r>
            <a:r>
              <a:rPr lang="en-US" dirty="0">
                <a:solidFill>
                  <a:srgbClr val="18224F">
                    <a:lumMod val="75000"/>
                  </a:srgbClr>
                </a:solidFill>
                <a:latin typeface="Arial" panose="020B0604020202020204" pitchFamily="34" charset="0"/>
                <a:cs typeface="Arial" panose="020B0604020202020204" pitchFamily="34" charset="0"/>
              </a:rPr>
              <a:t>-Seq only shows initiation of translation ≠</a:t>
            </a:r>
            <a:r>
              <a:rPr lang="zh-CN" altLang="en-US" dirty="0">
                <a:solidFill>
                  <a:srgbClr val="18224F">
                    <a:lumMod val="75000"/>
                  </a:srgbClr>
                </a:solidFill>
                <a:latin typeface="Arial" panose="020B0604020202020204" pitchFamily="34" charset="0"/>
                <a:ea typeface="等线" panose="02010600030101010101" pitchFamily="2" charset="-122"/>
                <a:cs typeface="Arial" panose="020B0604020202020204" pitchFamily="34" charset="0"/>
              </a:rPr>
              <a:t> </a:t>
            </a:r>
            <a:r>
              <a:rPr lang="en-US" altLang="zh-CN" dirty="0">
                <a:solidFill>
                  <a:srgbClr val="18224F">
                    <a:lumMod val="75000"/>
                  </a:srgbClr>
                </a:solidFill>
                <a:latin typeface="Arial" panose="020B0604020202020204" pitchFamily="34" charset="0"/>
                <a:ea typeface="等线" panose="02010600030101010101" pitchFamily="2" charset="-122"/>
                <a:cs typeface="Arial" panose="020B0604020202020204" pitchFamily="34" charset="0"/>
              </a:rPr>
              <a:t>peptide products</a:t>
            </a:r>
            <a:endParaRPr lang="en-US" dirty="0">
              <a:solidFill>
                <a:srgbClr val="18224F">
                  <a:lumMod val="75000"/>
                </a:srgbClr>
              </a:solidFill>
              <a:latin typeface="Arial" panose="020B0604020202020204" pitchFamily="34" charset="0"/>
              <a:cs typeface="Arial" panose="020B0604020202020204" pitchFamily="34" charset="0"/>
            </a:endParaRPr>
          </a:p>
          <a:p>
            <a:pPr marL="522923" lvl="1" indent="-385763" defTabSz="685800" eaLnBrk="1" fontAlgn="auto" hangingPunct="1">
              <a:lnSpc>
                <a:spcPct val="125000"/>
              </a:lnSpc>
              <a:spcBef>
                <a:spcPts val="0"/>
              </a:spcBef>
              <a:spcAft>
                <a:spcPts val="0"/>
              </a:spcAft>
              <a:buClr>
                <a:srgbClr val="18224F">
                  <a:lumMod val="75000"/>
                </a:srgbClr>
              </a:buClr>
              <a:defRPr/>
            </a:pPr>
            <a:endParaRPr lang="en-US" dirty="0">
              <a:solidFill>
                <a:srgbClr val="18224F">
                  <a:lumMod val="75000"/>
                </a:srgbClr>
              </a:solidFill>
              <a:latin typeface="Arial" panose="020B0604020202020204" pitchFamily="34" charset="0"/>
              <a:cs typeface="Arial" panose="020B0604020202020204" pitchFamily="34" charset="0"/>
            </a:endParaRPr>
          </a:p>
          <a:p>
            <a:pPr marL="522923" lvl="1" indent="-385763" defTabSz="685800" eaLnBrk="1" fontAlgn="auto" hangingPunct="1">
              <a:lnSpc>
                <a:spcPct val="125000"/>
              </a:lnSpc>
              <a:spcBef>
                <a:spcPts val="0"/>
              </a:spcBef>
              <a:spcAft>
                <a:spcPts val="0"/>
              </a:spcAft>
              <a:buClr>
                <a:srgbClr val="18224F">
                  <a:lumMod val="75000"/>
                </a:srgbClr>
              </a:buClr>
              <a:defRPr/>
            </a:pPr>
            <a:r>
              <a:rPr lang="en-US" dirty="0">
                <a:solidFill>
                  <a:srgbClr val="18224F">
                    <a:lumMod val="75000"/>
                  </a:srgbClr>
                </a:solidFill>
                <a:latin typeface="Arial" panose="020B0604020202020204" pitchFamily="34" charset="0"/>
                <a:cs typeface="Arial" panose="020B0604020202020204" pitchFamily="34" charset="0"/>
              </a:rPr>
              <a:t>Proteomics study typically discard noncoding RNAs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5405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B0129-47BF-4A49-8F8D-C3899C06F94A}"/>
              </a:ext>
            </a:extLst>
          </p:cNvPr>
          <p:cNvPicPr>
            <a:picLocks noChangeAspect="1"/>
          </p:cNvPicPr>
          <p:nvPr/>
        </p:nvPicPr>
        <p:blipFill>
          <a:blip r:embed="rId3"/>
          <a:stretch>
            <a:fillRect/>
          </a:stretch>
        </p:blipFill>
        <p:spPr>
          <a:xfrm>
            <a:off x="0" y="1591935"/>
            <a:ext cx="9144000" cy="3674130"/>
          </a:xfrm>
          <a:prstGeom prst="rect">
            <a:avLst/>
          </a:prstGeom>
        </p:spPr>
      </p:pic>
      <p:sp>
        <p:nvSpPr>
          <p:cNvPr id="5" name="Rectangle 4">
            <a:extLst>
              <a:ext uri="{FF2B5EF4-FFF2-40B4-BE49-F238E27FC236}">
                <a16:creationId xmlns:a16="http://schemas.microsoft.com/office/drawing/2014/main" id="{BA9960C0-A12B-9146-8B5F-09B16DDFA785}"/>
              </a:ext>
            </a:extLst>
          </p:cNvPr>
          <p:cNvSpPr/>
          <p:nvPr/>
        </p:nvSpPr>
        <p:spPr>
          <a:xfrm>
            <a:off x="0" y="4733059"/>
            <a:ext cx="3002973" cy="980849"/>
          </a:xfrm>
          <a:prstGeom prst="rect">
            <a:avLst/>
          </a:prstGeom>
          <a:solidFill>
            <a:srgbClr val="FFF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srgbClr val="FFFFFF"/>
              </a:solidFill>
              <a:latin typeface="Calibri" panose="020F0502020204030204"/>
            </a:endParaRPr>
          </a:p>
        </p:txBody>
      </p:sp>
      <p:sp>
        <p:nvSpPr>
          <p:cNvPr id="8" name="Rectangle 7">
            <a:extLst>
              <a:ext uri="{FF2B5EF4-FFF2-40B4-BE49-F238E27FC236}">
                <a16:creationId xmlns:a16="http://schemas.microsoft.com/office/drawing/2014/main" id="{E5BA626A-DE24-7645-AB13-8B7CBD02EF77}"/>
              </a:ext>
            </a:extLst>
          </p:cNvPr>
          <p:cNvSpPr/>
          <p:nvPr/>
        </p:nvSpPr>
        <p:spPr>
          <a:xfrm>
            <a:off x="6130637" y="4733060"/>
            <a:ext cx="3002972" cy="893618"/>
          </a:xfrm>
          <a:prstGeom prst="rect">
            <a:avLst/>
          </a:prstGeom>
          <a:solidFill>
            <a:srgbClr val="FFF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srgbClr val="FFFFFF"/>
              </a:solidFill>
              <a:latin typeface="Calibri" panose="020F0502020204030204"/>
            </a:endParaRPr>
          </a:p>
        </p:txBody>
      </p:sp>
      <p:cxnSp>
        <p:nvCxnSpPr>
          <p:cNvPr id="7" name="Straight Arrow Connector 6">
            <a:extLst>
              <a:ext uri="{FF2B5EF4-FFF2-40B4-BE49-F238E27FC236}">
                <a16:creationId xmlns:a16="http://schemas.microsoft.com/office/drawing/2014/main" id="{93C463B7-FE7D-FA4E-8C60-52F0BAF59E5C}"/>
              </a:ext>
            </a:extLst>
          </p:cNvPr>
          <p:cNvCxnSpPr/>
          <p:nvPr/>
        </p:nvCxnSpPr>
        <p:spPr>
          <a:xfrm>
            <a:off x="3418609" y="4327814"/>
            <a:ext cx="446810" cy="6234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1602B1F-C38D-6249-8833-86FDF9DA5453}"/>
              </a:ext>
            </a:extLst>
          </p:cNvPr>
          <p:cNvCxnSpPr>
            <a:cxnSpLocks/>
          </p:cNvCxnSpPr>
          <p:nvPr/>
        </p:nvCxnSpPr>
        <p:spPr>
          <a:xfrm flipH="1">
            <a:off x="5418859" y="4327814"/>
            <a:ext cx="446810" cy="6234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0017D77-9B92-ED4B-955A-40A71B9EF4B2}"/>
              </a:ext>
            </a:extLst>
          </p:cNvPr>
          <p:cNvSpPr/>
          <p:nvPr/>
        </p:nvSpPr>
        <p:spPr>
          <a:xfrm>
            <a:off x="7748164" y="2151203"/>
            <a:ext cx="1291928" cy="1277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srgbClr val="FFFFFF"/>
              </a:solidFill>
              <a:latin typeface="Calibri" panose="020F0502020204030204"/>
            </a:endParaRPr>
          </a:p>
        </p:txBody>
      </p:sp>
      <p:sp>
        <p:nvSpPr>
          <p:cNvPr id="2" name="TextBox 1">
            <a:extLst>
              <a:ext uri="{FF2B5EF4-FFF2-40B4-BE49-F238E27FC236}">
                <a16:creationId xmlns:a16="http://schemas.microsoft.com/office/drawing/2014/main" id="{04D6DD8D-0D63-7048-9C06-70A08948D2A1}"/>
              </a:ext>
            </a:extLst>
          </p:cNvPr>
          <p:cNvSpPr txBox="1"/>
          <p:nvPr/>
        </p:nvSpPr>
        <p:spPr>
          <a:xfrm>
            <a:off x="1944962" y="3754302"/>
            <a:ext cx="2431473" cy="553998"/>
          </a:xfrm>
          <a:prstGeom prst="rect">
            <a:avLst/>
          </a:prstGeom>
          <a:noFill/>
        </p:spPr>
        <p:txBody>
          <a:bodyPr wrap="square" rtlCol="0">
            <a:spAutoFit/>
          </a:bodyPr>
          <a:lstStyle/>
          <a:p>
            <a:pPr defTabSz="685800" eaLnBrk="1" fontAlgn="auto" hangingPunct="1">
              <a:spcBef>
                <a:spcPts val="0"/>
              </a:spcBef>
              <a:spcAft>
                <a:spcPts val="0"/>
              </a:spcAft>
              <a:defRPr/>
            </a:pPr>
            <a:r>
              <a:rPr lang="en-US" sz="1500" dirty="0">
                <a:solidFill>
                  <a:srgbClr val="FF0000"/>
                </a:solidFill>
                <a:latin typeface="Calibri" panose="020F0502020204030204"/>
                <a:ea typeface="+mn-ea"/>
                <a:cs typeface="+mn-cs"/>
              </a:rPr>
              <a:t>Clinical Proteomic Tumor Analysis Consortium (CPTAC)</a:t>
            </a:r>
          </a:p>
        </p:txBody>
      </p:sp>
      <p:sp>
        <p:nvSpPr>
          <p:cNvPr id="13" name="TextBox 12">
            <a:extLst>
              <a:ext uri="{FF2B5EF4-FFF2-40B4-BE49-F238E27FC236}">
                <a16:creationId xmlns:a16="http://schemas.microsoft.com/office/drawing/2014/main" id="{64F27FC5-78E3-7729-815B-8A913AF80B13}"/>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Othoum</a:t>
            </a:r>
            <a:r>
              <a:rPr lang="en-US" sz="1200" b="1" dirty="0">
                <a:latin typeface="Arial" panose="020B0604020202020204" pitchFamily="34" charset="0"/>
                <a:cs typeface="Arial" panose="020B0604020202020204" pitchFamily="34" charset="0"/>
              </a:rPr>
              <a:t> et al., 2020</a:t>
            </a:r>
            <a:r>
              <a:rPr lang="en-US" sz="1200" b="1" i="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
        <p:nvSpPr>
          <p:cNvPr id="18" name="Title 17">
            <a:extLst>
              <a:ext uri="{FF2B5EF4-FFF2-40B4-BE49-F238E27FC236}">
                <a16:creationId xmlns:a16="http://schemas.microsoft.com/office/drawing/2014/main" id="{E0E192A0-0B6E-892A-2706-43CC716A161F}"/>
              </a:ext>
            </a:extLst>
          </p:cNvPr>
          <p:cNvSpPr>
            <a:spLocks noGrp="1"/>
          </p:cNvSpPr>
          <p:nvPr>
            <p:ph type="title"/>
          </p:nvPr>
        </p:nvSpPr>
        <p:spPr>
          <a:xfrm>
            <a:off x="152400" y="304800"/>
            <a:ext cx="8915400" cy="609600"/>
          </a:xfrm>
        </p:spPr>
        <p:txBody>
          <a:bodyPr/>
          <a:lstStyle/>
          <a:p>
            <a:r>
              <a:rPr lang="en-US" dirty="0"/>
              <a:t>Pan-cancer proteogenomic integration of </a:t>
            </a:r>
            <a:r>
              <a:rPr lang="en-US" dirty="0" err="1"/>
              <a:t>circRNAs</a:t>
            </a:r>
            <a:r>
              <a:rPr lang="en-US" dirty="0"/>
              <a:t>: </a:t>
            </a:r>
            <a:r>
              <a:rPr lang="en-US" dirty="0" err="1"/>
              <a:t>PepTransDB</a:t>
            </a:r>
            <a:endParaRPr lang="en-US" dirty="0"/>
          </a:p>
        </p:txBody>
      </p:sp>
      <p:sp>
        <p:nvSpPr>
          <p:cNvPr id="20" name="Rectangle 19">
            <a:extLst>
              <a:ext uri="{FF2B5EF4-FFF2-40B4-BE49-F238E27FC236}">
                <a16:creationId xmlns:a16="http://schemas.microsoft.com/office/drawing/2014/main" id="{1B67A56D-19EA-C20C-2F70-5202642F77F1}"/>
              </a:ext>
            </a:extLst>
          </p:cNvPr>
          <p:cNvSpPr/>
          <p:nvPr/>
        </p:nvSpPr>
        <p:spPr>
          <a:xfrm>
            <a:off x="3954195" y="5715000"/>
            <a:ext cx="5113605" cy="261610"/>
          </a:xfrm>
          <a:prstGeom prst="rect">
            <a:avLst/>
          </a:prstGeom>
        </p:spPr>
        <p:txBody>
          <a:bodyPr wrap="square">
            <a:spAutoFit/>
          </a:bodyPr>
          <a:lstStyle/>
          <a:p>
            <a:pPr marL="342884" indent="-342884" algn="r" defTabSz="342900" eaLnBrk="1" fontAlgn="auto" hangingPunct="1">
              <a:spcBef>
                <a:spcPts val="0"/>
              </a:spcBef>
              <a:spcAft>
                <a:spcPts val="0"/>
              </a:spcAft>
              <a:defRPr/>
            </a:pPr>
            <a:r>
              <a:rPr lang="en-US" sz="1100" b="1" dirty="0">
                <a:solidFill>
                  <a:srgbClr val="000000"/>
                </a:solidFill>
                <a:latin typeface="Arial" panose="020B0604020202020204" pitchFamily="34" charset="0"/>
                <a:ea typeface="DengXian" panose="02010600030101010101" pitchFamily="2" charset="-122"/>
                <a:cs typeface="Arial" panose="020B0604020202020204" pitchFamily="34" charset="0"/>
              </a:rPr>
              <a:t>https://</a:t>
            </a:r>
            <a:r>
              <a:rPr lang="en-US" sz="1100" b="1" dirty="0" err="1">
                <a:solidFill>
                  <a:srgbClr val="000000"/>
                </a:solidFill>
                <a:latin typeface="Arial" panose="020B0604020202020204" pitchFamily="34" charset="0"/>
                <a:ea typeface="DengXian" panose="02010600030101010101" pitchFamily="2" charset="-122"/>
                <a:cs typeface="Arial" panose="020B0604020202020204" pitchFamily="34" charset="0"/>
              </a:rPr>
              <a:t>www.maherlab.com</a:t>
            </a:r>
            <a:r>
              <a:rPr lang="en-US" sz="1100" b="1" dirty="0">
                <a:solidFill>
                  <a:srgbClr val="000000"/>
                </a:solidFill>
                <a:latin typeface="Arial" panose="020B0604020202020204" pitchFamily="34" charset="0"/>
                <a:ea typeface="DengXian" panose="02010600030101010101" pitchFamily="2" charset="-122"/>
                <a:cs typeface="Arial" panose="020B0604020202020204" pitchFamily="34" charset="0"/>
              </a:rPr>
              <a:t>/</a:t>
            </a:r>
            <a:r>
              <a:rPr lang="en-US" sz="1100" b="1" dirty="0" err="1">
                <a:solidFill>
                  <a:srgbClr val="000000"/>
                </a:solidFill>
                <a:latin typeface="Arial" panose="020B0604020202020204" pitchFamily="34" charset="0"/>
                <a:ea typeface="DengXian" panose="02010600030101010101" pitchFamily="2" charset="-122"/>
                <a:cs typeface="Arial" panose="020B0604020202020204" pitchFamily="34" charset="0"/>
              </a:rPr>
              <a:t>peptransdb</a:t>
            </a:r>
            <a:endParaRPr lang="en-US" sz="1100" b="1" dirty="0">
              <a:solidFill>
                <a:srgbClr val="000000"/>
              </a:solidFill>
              <a:latin typeface="Arial" panose="020B06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14331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C711497-7715-AB4F-9FEC-FD35A6203F09}"/>
              </a:ext>
            </a:extLst>
          </p:cNvPr>
          <p:cNvGrpSpPr/>
          <p:nvPr/>
        </p:nvGrpSpPr>
        <p:grpSpPr>
          <a:xfrm>
            <a:off x="1759424" y="1913213"/>
            <a:ext cx="5625152" cy="3008721"/>
            <a:chOff x="2345898" y="1407950"/>
            <a:chExt cx="7500203" cy="4011628"/>
          </a:xfrm>
        </p:grpSpPr>
        <p:pic>
          <p:nvPicPr>
            <p:cNvPr id="3074" name="Picture 2">
              <a:extLst>
                <a:ext uri="{FF2B5EF4-FFF2-40B4-BE49-F238E27FC236}">
                  <a16:creationId xmlns:a16="http://schemas.microsoft.com/office/drawing/2014/main" id="{CD97CD64-DE81-4640-884C-0D2C3F1D4B0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902" r="-1902"/>
            <a:stretch/>
          </p:blipFill>
          <p:spPr bwMode="auto">
            <a:xfrm>
              <a:off x="2345899" y="1438421"/>
              <a:ext cx="7500202" cy="39811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37B0EFB-C5C7-4840-A41B-67A1FF03EA46}"/>
                </a:ext>
              </a:extLst>
            </p:cNvPr>
            <p:cNvSpPr/>
            <p:nvPr/>
          </p:nvSpPr>
          <p:spPr>
            <a:xfrm>
              <a:off x="2345898" y="5000625"/>
              <a:ext cx="1460011" cy="368906"/>
            </a:xfrm>
            <a:prstGeom prst="rect">
              <a:avLst/>
            </a:prstGeom>
            <a:solidFill>
              <a:srgbClr val="FFF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srgbClr val="FFFFFF"/>
                </a:solidFill>
                <a:latin typeface="Calibri" panose="020F0502020204030204"/>
              </a:endParaRPr>
            </a:p>
          </p:txBody>
        </p:sp>
        <p:sp>
          <p:nvSpPr>
            <p:cNvPr id="11" name="Rectangle 10">
              <a:extLst>
                <a:ext uri="{FF2B5EF4-FFF2-40B4-BE49-F238E27FC236}">
                  <a16:creationId xmlns:a16="http://schemas.microsoft.com/office/drawing/2014/main" id="{D0695CF7-4A2B-D648-A838-AACCF1BB6DF5}"/>
                </a:ext>
              </a:extLst>
            </p:cNvPr>
            <p:cNvSpPr/>
            <p:nvPr/>
          </p:nvSpPr>
          <p:spPr>
            <a:xfrm>
              <a:off x="2345898" y="1407950"/>
              <a:ext cx="1460011" cy="212638"/>
            </a:xfrm>
            <a:prstGeom prst="rect">
              <a:avLst/>
            </a:prstGeom>
            <a:solidFill>
              <a:srgbClr val="FFF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srgbClr val="FFFFFF"/>
                </a:solidFill>
                <a:latin typeface="Calibri" panose="020F0502020204030204"/>
              </a:endParaRPr>
            </a:p>
          </p:txBody>
        </p:sp>
      </p:grpSp>
      <p:sp>
        <p:nvSpPr>
          <p:cNvPr id="6" name="Rectangle 5">
            <a:extLst>
              <a:ext uri="{FF2B5EF4-FFF2-40B4-BE49-F238E27FC236}">
                <a16:creationId xmlns:a16="http://schemas.microsoft.com/office/drawing/2014/main" id="{564F4988-0B0F-4146-9D0A-FD91966A64C5}"/>
              </a:ext>
            </a:extLst>
          </p:cNvPr>
          <p:cNvSpPr/>
          <p:nvPr/>
        </p:nvSpPr>
        <p:spPr>
          <a:xfrm>
            <a:off x="1512658" y="3684282"/>
            <a:ext cx="5625152" cy="125776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srgbClr val="FFFFFF"/>
              </a:solidFill>
              <a:latin typeface="Calibri" panose="020F0502020204030204"/>
            </a:endParaRPr>
          </a:p>
        </p:txBody>
      </p:sp>
      <p:sp>
        <p:nvSpPr>
          <p:cNvPr id="23" name="TextBox 22">
            <a:extLst>
              <a:ext uri="{FF2B5EF4-FFF2-40B4-BE49-F238E27FC236}">
                <a16:creationId xmlns:a16="http://schemas.microsoft.com/office/drawing/2014/main" id="{136908B4-7CC3-3B4B-B4DA-B872FA4512C8}"/>
              </a:ext>
            </a:extLst>
          </p:cNvPr>
          <p:cNvSpPr txBox="1"/>
          <p:nvPr/>
        </p:nvSpPr>
        <p:spPr>
          <a:xfrm>
            <a:off x="87357" y="1826746"/>
            <a:ext cx="1548684" cy="738664"/>
          </a:xfrm>
          <a:prstGeom prst="rect">
            <a:avLst/>
          </a:prstGeom>
          <a:noFill/>
        </p:spPr>
        <p:txBody>
          <a:bodyPr wrap="square" rtlCol="0">
            <a:spAutoFit/>
          </a:bodyPr>
          <a:lstStyle/>
          <a:p>
            <a:pPr defTabSz="685800" eaLnBrk="1" fontAlgn="auto" hangingPunct="1">
              <a:spcBef>
                <a:spcPts val="0"/>
              </a:spcBef>
              <a:spcAft>
                <a:spcPts val="0"/>
              </a:spcAft>
              <a:defRPr/>
            </a:pPr>
            <a:r>
              <a:rPr lang="en-US" b="1" dirty="0" err="1">
                <a:solidFill>
                  <a:srgbClr val="FF0000"/>
                </a:solidFill>
                <a:latin typeface="Calibri" panose="020F0502020204030204" pitchFamily="34" charset="0"/>
                <a:ea typeface="+mn-ea"/>
                <a:cs typeface="Calibri" panose="020F0502020204030204" pitchFamily="34" charset="0"/>
              </a:rPr>
              <a:t>PepTransDB</a:t>
            </a:r>
            <a:r>
              <a:rPr lang="en-US" b="1" dirty="0">
                <a:solidFill>
                  <a:srgbClr val="FF0000"/>
                </a:solidFill>
                <a:latin typeface="Calibri" panose="020F0502020204030204" pitchFamily="34" charset="0"/>
                <a:ea typeface="+mn-ea"/>
                <a:cs typeface="Calibri" panose="020F0502020204030204" pitchFamily="34" charset="0"/>
              </a:rPr>
              <a:t>:</a:t>
            </a:r>
          </a:p>
          <a:p>
            <a:pPr defTabSz="685800" eaLnBrk="1" fontAlgn="auto" hangingPunct="1">
              <a:spcBef>
                <a:spcPts val="0"/>
              </a:spcBef>
              <a:spcAft>
                <a:spcPts val="0"/>
              </a:spcAft>
              <a:defRPr/>
            </a:pPr>
            <a:r>
              <a:rPr lang="en-US" sz="1200" dirty="0">
                <a:solidFill>
                  <a:srgbClr val="FF0000"/>
                </a:solidFill>
                <a:latin typeface="Calibri" panose="020F0502020204030204" pitchFamily="34" charset="0"/>
                <a:ea typeface="+mn-ea"/>
                <a:cs typeface="Calibri" panose="020F0502020204030204" pitchFamily="34" charset="0"/>
              </a:rPr>
              <a:t>Total: 3238 peptides from 2834 circRNAs</a:t>
            </a:r>
          </a:p>
        </p:txBody>
      </p:sp>
      <p:sp>
        <p:nvSpPr>
          <p:cNvPr id="26" name="TextBox 25">
            <a:extLst>
              <a:ext uri="{FF2B5EF4-FFF2-40B4-BE49-F238E27FC236}">
                <a16:creationId xmlns:a16="http://schemas.microsoft.com/office/drawing/2014/main" id="{B0103B6C-E501-7142-AD63-B3DDBAEDC09B}"/>
              </a:ext>
            </a:extLst>
          </p:cNvPr>
          <p:cNvSpPr txBox="1"/>
          <p:nvPr/>
        </p:nvSpPr>
        <p:spPr>
          <a:xfrm>
            <a:off x="7137810" y="4122864"/>
            <a:ext cx="1925666" cy="461665"/>
          </a:xfrm>
          <a:prstGeom prst="rect">
            <a:avLst/>
          </a:prstGeom>
          <a:noFill/>
        </p:spPr>
        <p:txBody>
          <a:bodyPr wrap="square" rtlCol="0">
            <a:spAutoFit/>
          </a:bodyPr>
          <a:lstStyle/>
          <a:p>
            <a:pPr defTabSz="685800" eaLnBrk="1" fontAlgn="auto" hangingPunct="1">
              <a:spcBef>
                <a:spcPts val="0"/>
              </a:spcBef>
              <a:spcAft>
                <a:spcPts val="0"/>
              </a:spcAft>
              <a:defRPr/>
            </a:pPr>
            <a:r>
              <a:rPr lang="en-US" sz="1200" dirty="0">
                <a:solidFill>
                  <a:srgbClr val="FF0000"/>
                </a:solidFill>
                <a:latin typeface="Calibri" panose="020F0502020204030204"/>
                <a:ea typeface="+mn-ea"/>
                <a:cs typeface="+mn-cs"/>
              </a:rPr>
              <a:t>Junction: 2010 peptides from 1964 circRNAs</a:t>
            </a:r>
          </a:p>
        </p:txBody>
      </p:sp>
      <p:sp>
        <p:nvSpPr>
          <p:cNvPr id="2" name="Title 1">
            <a:extLst>
              <a:ext uri="{FF2B5EF4-FFF2-40B4-BE49-F238E27FC236}">
                <a16:creationId xmlns:a16="http://schemas.microsoft.com/office/drawing/2014/main" id="{D894D1C2-FF32-8D3D-733C-CFAACBBF5096}"/>
              </a:ext>
            </a:extLst>
          </p:cNvPr>
          <p:cNvSpPr>
            <a:spLocks noGrp="1"/>
          </p:cNvSpPr>
          <p:nvPr>
            <p:ph type="title"/>
          </p:nvPr>
        </p:nvSpPr>
        <p:spPr/>
        <p:txBody>
          <a:bodyPr/>
          <a:lstStyle/>
          <a:p>
            <a:r>
              <a:rPr lang="en-US" dirty="0"/>
              <a:t>Possible types of peptides encoded by </a:t>
            </a:r>
            <a:r>
              <a:rPr lang="en-US" dirty="0" err="1"/>
              <a:t>circRNAs</a:t>
            </a:r>
            <a:endParaRPr lang="en-US" dirty="0"/>
          </a:p>
        </p:txBody>
      </p:sp>
      <p:sp>
        <p:nvSpPr>
          <p:cNvPr id="3" name="TextBox 2">
            <a:extLst>
              <a:ext uri="{FF2B5EF4-FFF2-40B4-BE49-F238E27FC236}">
                <a16:creationId xmlns:a16="http://schemas.microsoft.com/office/drawing/2014/main" id="{2329D72F-F31C-84F9-4B89-52FB0BD316BB}"/>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Othoum</a:t>
            </a:r>
            <a:r>
              <a:rPr lang="en-US" sz="1200" b="1" dirty="0">
                <a:latin typeface="Arial" panose="020B0604020202020204" pitchFamily="34" charset="0"/>
                <a:cs typeface="Arial" panose="020B0604020202020204" pitchFamily="34" charset="0"/>
              </a:rPr>
              <a:t> et al., 2021</a:t>
            </a:r>
            <a:r>
              <a:rPr lang="en-US" sz="1200" b="1" i="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623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DFE7D14-4093-3048-835A-03185DF00440}"/>
              </a:ext>
            </a:extLst>
          </p:cNvPr>
          <p:cNvGrpSpPr/>
          <p:nvPr/>
        </p:nvGrpSpPr>
        <p:grpSpPr>
          <a:xfrm>
            <a:off x="594064" y="2386089"/>
            <a:ext cx="3724912" cy="3295762"/>
            <a:chOff x="671096" y="788423"/>
            <a:chExt cx="6227386" cy="5509924"/>
          </a:xfrm>
        </p:grpSpPr>
        <p:grpSp>
          <p:nvGrpSpPr>
            <p:cNvPr id="8" name="Group 7">
              <a:extLst>
                <a:ext uri="{FF2B5EF4-FFF2-40B4-BE49-F238E27FC236}">
                  <a16:creationId xmlns:a16="http://schemas.microsoft.com/office/drawing/2014/main" id="{4C771B66-F3E2-6A4F-B315-0D609F08636C}"/>
                </a:ext>
              </a:extLst>
            </p:cNvPr>
            <p:cNvGrpSpPr/>
            <p:nvPr/>
          </p:nvGrpSpPr>
          <p:grpSpPr>
            <a:xfrm>
              <a:off x="671096" y="788423"/>
              <a:ext cx="6227386" cy="5509924"/>
              <a:chOff x="2897564" y="586076"/>
              <a:chExt cx="6227386" cy="5509924"/>
            </a:xfrm>
          </p:grpSpPr>
          <p:pic>
            <p:nvPicPr>
              <p:cNvPr id="4" name="Picture 3">
                <a:extLst>
                  <a:ext uri="{FF2B5EF4-FFF2-40B4-BE49-F238E27FC236}">
                    <a16:creationId xmlns:a16="http://schemas.microsoft.com/office/drawing/2014/main" id="{094B1232-1363-2B46-9687-6C6C8C546A8B}"/>
                  </a:ext>
                </a:extLst>
              </p:cNvPr>
              <p:cNvPicPr>
                <a:picLocks noChangeAspect="1"/>
              </p:cNvPicPr>
              <p:nvPr/>
            </p:nvPicPr>
            <p:blipFill>
              <a:blip r:embed="rId3"/>
              <a:stretch>
                <a:fillRect/>
              </a:stretch>
            </p:blipFill>
            <p:spPr>
              <a:xfrm>
                <a:off x="3067050" y="762000"/>
                <a:ext cx="6057900" cy="5334000"/>
              </a:xfrm>
              <a:prstGeom prst="rect">
                <a:avLst/>
              </a:prstGeom>
            </p:spPr>
          </p:pic>
          <p:sp>
            <p:nvSpPr>
              <p:cNvPr id="7" name="Rectangle 6">
                <a:extLst>
                  <a:ext uri="{FF2B5EF4-FFF2-40B4-BE49-F238E27FC236}">
                    <a16:creationId xmlns:a16="http://schemas.microsoft.com/office/drawing/2014/main" id="{375CBE19-CC10-EB45-9B3C-9F508B35E99C}"/>
                  </a:ext>
                </a:extLst>
              </p:cNvPr>
              <p:cNvSpPr/>
              <p:nvPr/>
            </p:nvSpPr>
            <p:spPr>
              <a:xfrm>
                <a:off x="2897564" y="586076"/>
                <a:ext cx="1325217" cy="1307798"/>
              </a:xfrm>
              <a:prstGeom prst="rect">
                <a:avLst/>
              </a:prstGeom>
              <a:solidFill>
                <a:srgbClr val="FFF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srgbClr val="FFFFFF"/>
                  </a:solidFill>
                  <a:latin typeface="Calibri" panose="020F0502020204030204"/>
                </a:endParaRPr>
              </a:p>
            </p:txBody>
          </p:sp>
        </p:grpSp>
        <p:sp>
          <p:nvSpPr>
            <p:cNvPr id="9" name="TextBox 8">
              <a:extLst>
                <a:ext uri="{FF2B5EF4-FFF2-40B4-BE49-F238E27FC236}">
                  <a16:creationId xmlns:a16="http://schemas.microsoft.com/office/drawing/2014/main" id="{3DDA4D7A-344B-DB48-9D90-880397D61DA5}"/>
                </a:ext>
              </a:extLst>
            </p:cNvPr>
            <p:cNvSpPr txBox="1"/>
            <p:nvPr/>
          </p:nvSpPr>
          <p:spPr>
            <a:xfrm>
              <a:off x="1315369" y="2512956"/>
              <a:ext cx="1233521" cy="501683"/>
            </a:xfrm>
            <a:prstGeom prst="rect">
              <a:avLst/>
            </a:prstGeom>
            <a:noFill/>
          </p:spPr>
          <p:txBody>
            <a:bodyPr wrap="none" rtlCol="0">
              <a:spAutoFit/>
            </a:bodyPr>
            <a:lstStyle/>
            <a:p>
              <a:pPr defTabSz="685800" eaLnBrk="1" fontAlgn="auto" hangingPunct="1">
                <a:spcBef>
                  <a:spcPts val="0"/>
                </a:spcBef>
                <a:spcAft>
                  <a:spcPts val="0"/>
                </a:spcAft>
                <a:defRPr/>
              </a:pPr>
              <a:r>
                <a:rPr lang="en-US" sz="1350" dirty="0">
                  <a:solidFill>
                    <a:srgbClr val="FF0000"/>
                  </a:solidFill>
                  <a:latin typeface="Calibri" panose="020F0502020204030204"/>
                  <a:ea typeface="+mn-ea"/>
                  <a:cs typeface="+mn-cs"/>
                </a:rPr>
                <a:t>Exon 26</a:t>
              </a:r>
            </a:p>
          </p:txBody>
        </p:sp>
        <p:sp>
          <p:nvSpPr>
            <p:cNvPr id="10" name="TextBox 9">
              <a:extLst>
                <a:ext uri="{FF2B5EF4-FFF2-40B4-BE49-F238E27FC236}">
                  <a16:creationId xmlns:a16="http://schemas.microsoft.com/office/drawing/2014/main" id="{72DAC9EF-5F61-9847-991A-AA4798CE1B49}"/>
                </a:ext>
              </a:extLst>
            </p:cNvPr>
            <p:cNvSpPr txBox="1"/>
            <p:nvPr/>
          </p:nvSpPr>
          <p:spPr>
            <a:xfrm>
              <a:off x="2283815" y="5703333"/>
              <a:ext cx="1233521" cy="501683"/>
            </a:xfrm>
            <a:prstGeom prst="rect">
              <a:avLst/>
            </a:prstGeom>
            <a:noFill/>
          </p:spPr>
          <p:txBody>
            <a:bodyPr wrap="none" rtlCol="0">
              <a:spAutoFit/>
            </a:bodyPr>
            <a:lstStyle/>
            <a:p>
              <a:pPr defTabSz="685800" eaLnBrk="1" fontAlgn="auto" hangingPunct="1">
                <a:spcBef>
                  <a:spcPts val="0"/>
                </a:spcBef>
                <a:spcAft>
                  <a:spcPts val="0"/>
                </a:spcAft>
                <a:defRPr/>
              </a:pPr>
              <a:r>
                <a:rPr lang="en-US" sz="1350" dirty="0">
                  <a:solidFill>
                    <a:srgbClr val="FF0000"/>
                  </a:solidFill>
                  <a:latin typeface="Calibri" panose="020F0502020204030204"/>
                  <a:ea typeface="+mn-ea"/>
                  <a:cs typeface="+mn-cs"/>
                </a:rPr>
                <a:t>Exon 29</a:t>
              </a:r>
            </a:p>
          </p:txBody>
        </p:sp>
      </p:grpSp>
      <p:sp>
        <p:nvSpPr>
          <p:cNvPr id="2" name="Rectangle 1">
            <a:extLst>
              <a:ext uri="{FF2B5EF4-FFF2-40B4-BE49-F238E27FC236}">
                <a16:creationId xmlns:a16="http://schemas.microsoft.com/office/drawing/2014/main" id="{06F815F7-5EF7-F44C-84F6-19F30AC74FAD}"/>
              </a:ext>
            </a:extLst>
          </p:cNvPr>
          <p:cNvSpPr/>
          <p:nvPr/>
        </p:nvSpPr>
        <p:spPr>
          <a:xfrm>
            <a:off x="4755628" y="2149666"/>
            <a:ext cx="4079093" cy="3000821"/>
          </a:xfrm>
          <a:prstGeom prst="rect">
            <a:avLst/>
          </a:prstGeom>
        </p:spPr>
        <p:txBody>
          <a:bodyPr wrap="square">
            <a:spAutoFit/>
          </a:bodyPr>
          <a:lstStyle/>
          <a:p>
            <a:pPr defTabSz="685800" eaLnBrk="1" fontAlgn="auto" hangingPunct="1">
              <a:spcBef>
                <a:spcPts val="0"/>
              </a:spcBef>
              <a:spcAft>
                <a:spcPts val="0"/>
              </a:spcAft>
              <a:defRPr/>
            </a:pPr>
            <a:r>
              <a:rPr lang="en-US" spc="-75" dirty="0">
                <a:solidFill>
                  <a:srgbClr val="12193B"/>
                </a:solidFill>
                <a:latin typeface="Calibri" panose="020F0502020204030204"/>
                <a:ea typeface="Palatino" pitchFamily="2" charset="77"/>
                <a:cs typeface="+mn-cs"/>
              </a:rPr>
              <a:t>E.g. </a:t>
            </a:r>
            <a:r>
              <a:rPr lang="en-US" spc="-75" dirty="0" err="1">
                <a:solidFill>
                  <a:srgbClr val="12193B"/>
                </a:solidFill>
                <a:latin typeface="Calibri" panose="020F0502020204030204"/>
                <a:ea typeface="Palatino" pitchFamily="2" charset="77"/>
                <a:cs typeface="+mn-cs"/>
              </a:rPr>
              <a:t>CircSHPRH</a:t>
            </a:r>
            <a:r>
              <a:rPr lang="en-US" spc="-75" dirty="0">
                <a:solidFill>
                  <a:srgbClr val="12193B"/>
                </a:solidFill>
                <a:latin typeface="Calibri" panose="020F0502020204030204"/>
                <a:ea typeface="Palatino" pitchFamily="2" charset="77"/>
                <a:cs typeface="+mn-cs"/>
              </a:rPr>
              <a:t> was missed in PepTransDB</a:t>
            </a:r>
          </a:p>
          <a:p>
            <a:pPr defTabSz="685800" eaLnBrk="1" fontAlgn="auto" hangingPunct="1">
              <a:spcBef>
                <a:spcPts val="0"/>
              </a:spcBef>
              <a:spcAft>
                <a:spcPts val="0"/>
              </a:spcAft>
              <a:defRPr/>
            </a:pPr>
            <a:endParaRPr lang="en-US" spc="-75" dirty="0">
              <a:solidFill>
                <a:srgbClr val="12193B"/>
              </a:solidFill>
              <a:latin typeface="Calibri" panose="020F0502020204030204"/>
              <a:ea typeface="Palatino" pitchFamily="2" charset="77"/>
              <a:cs typeface="+mn-cs"/>
            </a:endParaRPr>
          </a:p>
          <a:p>
            <a:pPr marL="342900" indent="-342900" defTabSz="685800" eaLnBrk="1" fontAlgn="auto" hangingPunct="1">
              <a:spcBef>
                <a:spcPts val="0"/>
              </a:spcBef>
              <a:spcAft>
                <a:spcPts val="0"/>
              </a:spcAft>
              <a:buFont typeface="Arial" panose="020B0604020202020204" pitchFamily="34" charset="0"/>
              <a:buChar char="•"/>
              <a:defRPr/>
            </a:pPr>
            <a:r>
              <a:rPr lang="en-US" spc="-75" dirty="0">
                <a:solidFill>
                  <a:srgbClr val="12193B"/>
                </a:solidFill>
                <a:latin typeface="Calibri" panose="020F0502020204030204"/>
                <a:ea typeface="Palatino" pitchFamily="2" charset="77"/>
                <a:cs typeface="+mn-cs"/>
              </a:rPr>
              <a:t>4 exons involved (exon 26, 27, 28, 29)</a:t>
            </a:r>
          </a:p>
          <a:p>
            <a:pPr marL="342900" indent="-342900" defTabSz="685800" eaLnBrk="1" fontAlgn="auto" hangingPunct="1">
              <a:spcBef>
                <a:spcPts val="0"/>
              </a:spcBef>
              <a:spcAft>
                <a:spcPts val="0"/>
              </a:spcAft>
              <a:buFont typeface="Arial" panose="020B0604020202020204" pitchFamily="34" charset="0"/>
              <a:buChar char="•"/>
              <a:defRPr/>
            </a:pPr>
            <a:r>
              <a:rPr lang="en-US" spc="-75" dirty="0">
                <a:solidFill>
                  <a:srgbClr val="12193B"/>
                </a:solidFill>
                <a:latin typeface="Calibri" panose="020F0502020204030204"/>
                <a:ea typeface="Palatino" pitchFamily="2" charset="77"/>
                <a:cs typeface="+mn-cs"/>
              </a:rPr>
              <a:t>Translated </a:t>
            </a:r>
            <a:r>
              <a:rPr lang="en-US" altLang="zh-CN" spc="-75" dirty="0">
                <a:solidFill>
                  <a:srgbClr val="12193B"/>
                </a:solidFill>
                <a:latin typeface="Calibri" panose="020F0502020204030204"/>
                <a:ea typeface="Palatino" pitchFamily="2" charset="77"/>
                <a:cs typeface="+mn-cs"/>
              </a:rPr>
              <a:t>open</a:t>
            </a:r>
            <a:r>
              <a:rPr lang="zh-CN" altLang="en-US" spc="-75" dirty="0">
                <a:solidFill>
                  <a:srgbClr val="12193B"/>
                </a:solidFill>
                <a:latin typeface="Calibri" panose="020F0502020204030204"/>
                <a:ea typeface="Palatino" pitchFamily="2" charset="77"/>
                <a:cs typeface="+mn-cs"/>
              </a:rPr>
              <a:t> </a:t>
            </a:r>
            <a:r>
              <a:rPr lang="en-US" altLang="zh-CN" spc="-75" dirty="0">
                <a:solidFill>
                  <a:srgbClr val="12193B"/>
                </a:solidFill>
                <a:latin typeface="Calibri" panose="020F0502020204030204"/>
                <a:ea typeface="Palatino" pitchFamily="2" charset="77"/>
                <a:cs typeface="+mn-cs"/>
              </a:rPr>
              <a:t>reading</a:t>
            </a:r>
            <a:r>
              <a:rPr lang="zh-CN" altLang="en-US" spc="-75" dirty="0">
                <a:solidFill>
                  <a:srgbClr val="12193B"/>
                </a:solidFill>
                <a:latin typeface="Calibri" panose="020F0502020204030204"/>
                <a:ea typeface="Palatino" pitchFamily="2" charset="77"/>
                <a:cs typeface="+mn-cs"/>
              </a:rPr>
              <a:t> </a:t>
            </a:r>
            <a:r>
              <a:rPr lang="en-US" altLang="zh-CN" spc="-75" dirty="0">
                <a:solidFill>
                  <a:srgbClr val="12193B"/>
                </a:solidFill>
                <a:latin typeface="Calibri" panose="020F0502020204030204"/>
                <a:ea typeface="Palatino" pitchFamily="2" charset="77"/>
                <a:cs typeface="+mn-cs"/>
              </a:rPr>
              <a:t>frame</a:t>
            </a:r>
            <a:r>
              <a:rPr lang="zh-CN" altLang="en-US" spc="-75" dirty="0">
                <a:solidFill>
                  <a:srgbClr val="12193B"/>
                </a:solidFill>
                <a:latin typeface="Calibri" panose="020F0502020204030204"/>
                <a:ea typeface="Palatino" pitchFamily="2" charset="77"/>
                <a:cs typeface="+mn-cs"/>
              </a:rPr>
              <a:t> </a:t>
            </a:r>
            <a:r>
              <a:rPr lang="en-US" altLang="zh-CN" spc="-75" dirty="0">
                <a:solidFill>
                  <a:srgbClr val="12193B"/>
                </a:solidFill>
                <a:latin typeface="Calibri" panose="020F0502020204030204"/>
                <a:ea typeface="Palatino" pitchFamily="2" charset="77"/>
                <a:cs typeface="+mn-cs"/>
              </a:rPr>
              <a:t>(ORF)</a:t>
            </a:r>
            <a:r>
              <a:rPr lang="en-US" spc="-75" dirty="0">
                <a:solidFill>
                  <a:srgbClr val="12193B"/>
                </a:solidFill>
                <a:latin typeface="Calibri" panose="020F0502020204030204"/>
                <a:ea typeface="Palatino" pitchFamily="2" charset="77"/>
                <a:cs typeface="+mn-cs"/>
              </a:rPr>
              <a:t> spans beyond backsplice junction (exon 29-26)</a:t>
            </a:r>
          </a:p>
          <a:p>
            <a:pPr marL="342900" indent="-342900" defTabSz="685800" eaLnBrk="1" fontAlgn="auto" hangingPunct="1">
              <a:spcBef>
                <a:spcPts val="0"/>
              </a:spcBef>
              <a:spcAft>
                <a:spcPts val="0"/>
              </a:spcAft>
              <a:buFont typeface="Arial" panose="020B0604020202020204" pitchFamily="34" charset="0"/>
              <a:buChar char="•"/>
              <a:defRPr/>
            </a:pPr>
            <a:endParaRPr lang="en-US" spc="-75" dirty="0">
              <a:solidFill>
                <a:srgbClr val="12193B"/>
              </a:solidFill>
              <a:latin typeface="Calibri" panose="020F0502020204030204"/>
              <a:ea typeface="Palatino" pitchFamily="2" charset="77"/>
              <a:cs typeface="+mn-cs"/>
            </a:endParaRPr>
          </a:p>
          <a:p>
            <a:pPr marL="342900" indent="-342900" defTabSz="685800" eaLnBrk="1" fontAlgn="auto" hangingPunct="1">
              <a:spcBef>
                <a:spcPts val="0"/>
              </a:spcBef>
              <a:spcAft>
                <a:spcPts val="0"/>
              </a:spcAft>
              <a:buFont typeface="Wingdings" pitchFamily="2" charset="2"/>
              <a:buChar char="Ø"/>
              <a:defRPr/>
            </a:pPr>
            <a:r>
              <a:rPr lang="en-US" sz="2100" dirty="0">
                <a:solidFill>
                  <a:srgbClr val="12193B"/>
                </a:solidFill>
                <a:latin typeface="Calibri" panose="020F0502020204030204"/>
                <a:ea typeface="+mn-ea"/>
                <a:cs typeface="+mn-cs"/>
              </a:rPr>
              <a:t>To comprehensively capture ORFs of full circular transcripts: </a:t>
            </a:r>
            <a:r>
              <a:rPr lang="en-US" altLang="zh-CN" sz="2100" dirty="0">
                <a:solidFill>
                  <a:srgbClr val="FF0000"/>
                </a:solidFill>
                <a:latin typeface="Calibri" panose="020F0502020204030204"/>
                <a:ea typeface="等线" panose="02010600030101010101" pitchFamily="2" charset="-122"/>
                <a:cs typeface="+mn-cs"/>
              </a:rPr>
              <a:t>PacBio</a:t>
            </a:r>
            <a:r>
              <a:rPr lang="zh-CN" altLang="en-US" sz="2100" dirty="0">
                <a:solidFill>
                  <a:srgbClr val="FF0000"/>
                </a:solidFill>
                <a:latin typeface="Calibri" panose="020F0502020204030204"/>
                <a:ea typeface="等线" panose="02010600030101010101" pitchFamily="2" charset="-122"/>
                <a:cs typeface="+mn-cs"/>
              </a:rPr>
              <a:t> </a:t>
            </a:r>
            <a:r>
              <a:rPr lang="en-US" sz="2100" dirty="0">
                <a:solidFill>
                  <a:srgbClr val="FF0000"/>
                </a:solidFill>
                <a:latin typeface="Calibri" panose="020F0502020204030204"/>
                <a:ea typeface="+mn-ea"/>
                <a:cs typeface="+mn-cs"/>
              </a:rPr>
              <a:t>long-read sequencing </a:t>
            </a:r>
            <a:endParaRPr lang="en-US" sz="2100" spc="-75" dirty="0">
              <a:solidFill>
                <a:srgbClr val="FF0000"/>
              </a:solidFill>
              <a:latin typeface="Calibri" panose="020F0502020204030204"/>
              <a:ea typeface="Palatino" pitchFamily="2" charset="77"/>
              <a:cs typeface="+mn-cs"/>
            </a:endParaRPr>
          </a:p>
        </p:txBody>
      </p:sp>
      <p:pic>
        <p:nvPicPr>
          <p:cNvPr id="3" name="Picture 2">
            <a:extLst>
              <a:ext uri="{FF2B5EF4-FFF2-40B4-BE49-F238E27FC236}">
                <a16:creationId xmlns:a16="http://schemas.microsoft.com/office/drawing/2014/main" id="{D3BD50DA-8D3B-F916-4131-0C94E433B0D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5917" y="1647768"/>
            <a:ext cx="3864097" cy="666746"/>
          </a:xfrm>
          <a:prstGeom prst="rect">
            <a:avLst/>
          </a:prstGeom>
          <a:ln>
            <a:solidFill>
              <a:schemeClr val="tx1"/>
            </a:solidFill>
          </a:ln>
        </p:spPr>
      </p:pic>
      <p:sp>
        <p:nvSpPr>
          <p:cNvPr id="6" name="Title 5">
            <a:extLst>
              <a:ext uri="{FF2B5EF4-FFF2-40B4-BE49-F238E27FC236}">
                <a16:creationId xmlns:a16="http://schemas.microsoft.com/office/drawing/2014/main" id="{FD60935B-7D82-CC58-1AC2-D38FB0C3DA3F}"/>
              </a:ext>
            </a:extLst>
          </p:cNvPr>
          <p:cNvSpPr>
            <a:spLocks noGrp="1"/>
          </p:cNvSpPr>
          <p:nvPr>
            <p:ph type="title"/>
          </p:nvPr>
        </p:nvSpPr>
        <p:spPr/>
        <p:txBody>
          <a:bodyPr/>
          <a:lstStyle/>
          <a:p>
            <a:r>
              <a:rPr lang="en-US" dirty="0"/>
              <a:t>Short read strategies are limited to terminal exons</a:t>
            </a:r>
          </a:p>
        </p:txBody>
      </p:sp>
    </p:spTree>
    <p:extLst>
      <p:ext uri="{BB962C8B-B14F-4D97-AF65-F5344CB8AC3E}">
        <p14:creationId xmlns:p14="http://schemas.microsoft.com/office/powerpoint/2010/main" val="3296390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1DDAF68D-2DD8-3F17-5700-6DCCDB418525}"/>
              </a:ext>
            </a:extLst>
          </p:cNvPr>
          <p:cNvGrpSpPr/>
          <p:nvPr/>
        </p:nvGrpSpPr>
        <p:grpSpPr>
          <a:xfrm>
            <a:off x="3074894" y="904789"/>
            <a:ext cx="1901943" cy="548640"/>
            <a:chOff x="9854502" y="1300874"/>
            <a:chExt cx="2534982" cy="731520"/>
          </a:xfrm>
        </p:grpSpPr>
        <p:pic>
          <p:nvPicPr>
            <p:cNvPr id="87" name="Picture 86">
              <a:extLst>
                <a:ext uri="{FF2B5EF4-FFF2-40B4-BE49-F238E27FC236}">
                  <a16:creationId xmlns:a16="http://schemas.microsoft.com/office/drawing/2014/main" id="{71BA2D6E-283C-FE29-ADA3-5F0EAE5C913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969530" y="1320284"/>
              <a:ext cx="1085144" cy="698992"/>
            </a:xfrm>
            <a:prstGeom prst="rect">
              <a:avLst/>
            </a:prstGeom>
          </p:spPr>
        </p:pic>
        <p:sp>
          <p:nvSpPr>
            <p:cNvPr id="88" name="TextBox 87">
              <a:extLst>
                <a:ext uri="{FF2B5EF4-FFF2-40B4-BE49-F238E27FC236}">
                  <a16:creationId xmlns:a16="http://schemas.microsoft.com/office/drawing/2014/main" id="{88622F8E-3D4E-DAC8-140D-24582BE2FF23}"/>
                </a:ext>
              </a:extLst>
            </p:cNvPr>
            <p:cNvSpPr txBox="1"/>
            <p:nvPr/>
          </p:nvSpPr>
          <p:spPr>
            <a:xfrm>
              <a:off x="11047592" y="1442323"/>
              <a:ext cx="1341892" cy="553997"/>
            </a:xfrm>
            <a:prstGeom prst="rect">
              <a:avLst/>
            </a:prstGeom>
            <a:noFill/>
          </p:spPr>
          <p:txBody>
            <a:bodyPr wrap="square" rtlCol="0" anchor="ctr">
              <a:spAutoFit/>
            </a:bodyPr>
            <a:lstStyle/>
            <a:p>
              <a:pPr algn="ctr" defTabSz="192881" eaLnBrk="1" fontAlgn="auto" hangingPunct="1">
                <a:spcBef>
                  <a:spcPts val="0"/>
                </a:spcBef>
                <a:spcAft>
                  <a:spcPts val="0"/>
                </a:spcAft>
                <a:defRPr/>
              </a:pPr>
              <a:r>
                <a:rPr lang="en-US" sz="1050" b="1" dirty="0">
                  <a:solidFill>
                    <a:srgbClr val="18224F">
                      <a:lumMod val="75000"/>
                    </a:srgbClr>
                  </a:solidFill>
                  <a:latin typeface="Calibri" panose="020F0502020204030204"/>
                  <a:ea typeface="+mn-ea"/>
                  <a:cs typeface="+mn-cs"/>
                </a:rPr>
                <a:t>CRC </a:t>
              </a:r>
              <a:r>
                <a:rPr lang="en-US" sz="1050" b="1" dirty="0">
                  <a:solidFill>
                    <a:srgbClr val="12193B"/>
                  </a:solidFill>
                  <a:latin typeface="Calibri" panose="020F0502020204030204"/>
                  <a:ea typeface="+mn-ea"/>
                  <a:cs typeface="+mn-cs"/>
                </a:rPr>
                <a:t>Cell Line </a:t>
              </a:r>
              <a:r>
                <a:rPr lang="en-US" sz="1050" b="1" dirty="0">
                  <a:solidFill>
                    <a:srgbClr val="93530B"/>
                  </a:solidFill>
                  <a:latin typeface="Calibri" panose="020F0502020204030204"/>
                  <a:ea typeface="+mn-ea"/>
                  <a:cs typeface="+mn-cs"/>
                </a:rPr>
                <a:t>HCT116</a:t>
              </a:r>
            </a:p>
          </p:txBody>
        </p:sp>
        <p:sp>
          <p:nvSpPr>
            <p:cNvPr id="89" name="Rounded Rectangle 88">
              <a:extLst>
                <a:ext uri="{FF2B5EF4-FFF2-40B4-BE49-F238E27FC236}">
                  <a16:creationId xmlns:a16="http://schemas.microsoft.com/office/drawing/2014/main" id="{A5BF9719-A9D2-1E0C-538B-C52154F10382}"/>
                </a:ext>
              </a:extLst>
            </p:cNvPr>
            <p:cNvSpPr/>
            <p:nvPr/>
          </p:nvSpPr>
          <p:spPr>
            <a:xfrm>
              <a:off x="9854502" y="1300874"/>
              <a:ext cx="2467963" cy="731520"/>
            </a:xfrm>
            <a:prstGeom prst="roundRect">
              <a:avLst/>
            </a:prstGeom>
            <a:noFill/>
            <a:ln w="19050">
              <a:solidFill>
                <a:srgbClr val="121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1050" b="1" dirty="0">
                <a:solidFill>
                  <a:srgbClr val="000000"/>
                </a:solidFill>
                <a:latin typeface="Calibri" panose="020F0502020204030204"/>
              </a:endParaRPr>
            </a:p>
          </p:txBody>
        </p:sp>
      </p:grpSp>
      <p:grpSp>
        <p:nvGrpSpPr>
          <p:cNvPr id="5" name="Group 4">
            <a:extLst>
              <a:ext uri="{FF2B5EF4-FFF2-40B4-BE49-F238E27FC236}">
                <a16:creationId xmlns:a16="http://schemas.microsoft.com/office/drawing/2014/main" id="{72E69202-0E8A-2679-4E07-C10F3AA7139C}"/>
              </a:ext>
            </a:extLst>
          </p:cNvPr>
          <p:cNvGrpSpPr/>
          <p:nvPr/>
        </p:nvGrpSpPr>
        <p:grpSpPr>
          <a:xfrm>
            <a:off x="3344372" y="3047266"/>
            <a:ext cx="1371600" cy="665289"/>
            <a:chOff x="4459163" y="2920021"/>
            <a:chExt cx="1828800" cy="887052"/>
          </a:xfrm>
        </p:grpSpPr>
        <p:sp>
          <p:nvSpPr>
            <p:cNvPr id="165" name="TextBox 164">
              <a:extLst>
                <a:ext uri="{FF2B5EF4-FFF2-40B4-BE49-F238E27FC236}">
                  <a16:creationId xmlns:a16="http://schemas.microsoft.com/office/drawing/2014/main" id="{06DBCDF9-F4BC-935D-CCEC-E44C56BE66DF}"/>
                </a:ext>
              </a:extLst>
            </p:cNvPr>
            <p:cNvSpPr txBox="1"/>
            <p:nvPr/>
          </p:nvSpPr>
          <p:spPr>
            <a:xfrm>
              <a:off x="4459163" y="3037036"/>
              <a:ext cx="385149" cy="338555"/>
            </a:xfrm>
            <a:prstGeom prst="rect">
              <a:avLst/>
            </a:prstGeom>
            <a:noFill/>
          </p:spPr>
          <p:txBody>
            <a:bodyPr wrap="none" rtlCol="0">
              <a:spAutoFit/>
            </a:bodyPr>
            <a:lstStyle/>
            <a:p>
              <a:pPr defTabSz="238100" eaLnBrk="1" fontAlgn="auto" hangingPunct="1">
                <a:spcBef>
                  <a:spcPts val="0"/>
                </a:spcBef>
                <a:spcAft>
                  <a:spcPts val="0"/>
                </a:spcAft>
                <a:defRPr/>
              </a:pPr>
              <a:r>
                <a:rPr lang="en-US" altLang="zh-CN" sz="1050" b="1" dirty="0">
                  <a:latin typeface="Calibri" panose="020F0502020204030204" pitchFamily="34" charset="0"/>
                  <a:ea typeface="宋体" panose="02010600030101010101" pitchFamily="2" charset="-122"/>
                  <a:cs typeface="Calibri" panose="020F0502020204030204" pitchFamily="34" charset="0"/>
                </a:rPr>
                <a:t>3.</a:t>
              </a:r>
              <a:endParaRPr lang="en-US" sz="1050" b="1" dirty="0">
                <a:latin typeface="Calibri" panose="020F0502020204030204" pitchFamily="34" charset="0"/>
                <a:ea typeface="+mn-ea"/>
                <a:cs typeface="Calibri" panose="020F0502020204030204" pitchFamily="34" charset="0"/>
              </a:endParaRPr>
            </a:p>
          </p:txBody>
        </p:sp>
        <p:sp>
          <p:nvSpPr>
            <p:cNvPr id="167" name="Rounded Rectangle 166">
              <a:extLst>
                <a:ext uri="{FF2B5EF4-FFF2-40B4-BE49-F238E27FC236}">
                  <a16:creationId xmlns:a16="http://schemas.microsoft.com/office/drawing/2014/main" id="{F3295BE2-423C-5DEB-DFFA-8844F38C3969}"/>
                </a:ext>
              </a:extLst>
            </p:cNvPr>
            <p:cNvSpPr/>
            <p:nvPr/>
          </p:nvSpPr>
          <p:spPr>
            <a:xfrm>
              <a:off x="4459163" y="3349873"/>
              <a:ext cx="1828800" cy="457200"/>
            </a:xfrm>
            <a:prstGeom prst="roundRect">
              <a:avLst/>
            </a:prstGeom>
            <a:solidFill>
              <a:srgbClr val="B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r>
                <a:rPr lang="en-US" sz="1050" b="1" dirty="0">
                  <a:solidFill>
                    <a:srgbClr val="18224F">
                      <a:lumMod val="75000"/>
                    </a:srgbClr>
                  </a:solidFill>
                  <a:latin typeface="Calibri" panose="020F0502020204030204"/>
                </a:rPr>
                <a:t>Read Alignment</a:t>
              </a:r>
            </a:p>
          </p:txBody>
        </p:sp>
        <p:sp>
          <p:nvSpPr>
            <p:cNvPr id="169" name="Right Arrow 168">
              <a:extLst>
                <a:ext uri="{FF2B5EF4-FFF2-40B4-BE49-F238E27FC236}">
                  <a16:creationId xmlns:a16="http://schemas.microsoft.com/office/drawing/2014/main" id="{B2703D59-A038-30C1-BDCD-A3F83C5ED31E}"/>
                </a:ext>
              </a:extLst>
            </p:cNvPr>
            <p:cNvSpPr/>
            <p:nvPr/>
          </p:nvSpPr>
          <p:spPr>
            <a:xfrm rot="16200000" flipH="1" flipV="1">
              <a:off x="4908653" y="3011461"/>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760">
                <a:solidFill>
                  <a:srgbClr val="FFFFFF"/>
                </a:solidFill>
                <a:latin typeface="Calibri" panose="020F0502020204030204"/>
              </a:endParaRPr>
            </a:p>
          </p:txBody>
        </p:sp>
        <p:sp>
          <p:nvSpPr>
            <p:cNvPr id="170" name="TextBox 169">
              <a:extLst>
                <a:ext uri="{FF2B5EF4-FFF2-40B4-BE49-F238E27FC236}">
                  <a16:creationId xmlns:a16="http://schemas.microsoft.com/office/drawing/2014/main" id="{42306B82-973A-AD51-B1E4-B5165E1A7301}"/>
                </a:ext>
              </a:extLst>
            </p:cNvPr>
            <p:cNvSpPr txBox="1"/>
            <p:nvPr/>
          </p:nvSpPr>
          <p:spPr>
            <a:xfrm>
              <a:off x="5204710" y="2933848"/>
              <a:ext cx="785257" cy="292388"/>
            </a:xfrm>
            <a:prstGeom prst="rect">
              <a:avLst/>
            </a:prstGeom>
            <a:noFill/>
            <a:ln w="19050">
              <a:noFill/>
              <a:prstDash val="sysDot"/>
            </a:ln>
          </p:spPr>
          <p:txBody>
            <a:bodyPr wrap="square" rtlCol="0" anchor="ctr">
              <a:spAutoFit/>
            </a:bodyPr>
            <a:lstStyle/>
            <a:p>
              <a:pPr algn="ctr" defTabSz="238100" eaLnBrk="1" fontAlgn="auto" hangingPunct="1">
                <a:spcBef>
                  <a:spcPts val="0"/>
                </a:spcBef>
                <a:spcAft>
                  <a:spcPts val="0"/>
                </a:spcAft>
                <a:defRPr/>
              </a:pPr>
              <a:r>
                <a:rPr lang="en-US" sz="825" b="1" dirty="0">
                  <a:latin typeface="Courier" pitchFamily="2" charset="0"/>
                  <a:ea typeface="+mn-ea"/>
                  <a:cs typeface="Calibri" panose="020F0502020204030204" pitchFamily="34" charset="0"/>
                </a:rPr>
                <a:t>STAR</a:t>
              </a:r>
            </a:p>
          </p:txBody>
        </p:sp>
      </p:grpSp>
      <p:grpSp>
        <p:nvGrpSpPr>
          <p:cNvPr id="10" name="Group 9">
            <a:extLst>
              <a:ext uri="{FF2B5EF4-FFF2-40B4-BE49-F238E27FC236}">
                <a16:creationId xmlns:a16="http://schemas.microsoft.com/office/drawing/2014/main" id="{3211286B-BE4C-D80D-ECDC-912903727E90}"/>
              </a:ext>
            </a:extLst>
          </p:cNvPr>
          <p:cNvGrpSpPr/>
          <p:nvPr/>
        </p:nvGrpSpPr>
        <p:grpSpPr>
          <a:xfrm>
            <a:off x="4944886" y="3811886"/>
            <a:ext cx="1600169" cy="648316"/>
            <a:chOff x="6593181" y="3939514"/>
            <a:chExt cx="2133559" cy="864421"/>
          </a:xfrm>
        </p:grpSpPr>
        <p:sp>
          <p:nvSpPr>
            <p:cNvPr id="173" name="Rounded Rectangle 172">
              <a:extLst>
                <a:ext uri="{FF2B5EF4-FFF2-40B4-BE49-F238E27FC236}">
                  <a16:creationId xmlns:a16="http://schemas.microsoft.com/office/drawing/2014/main" id="{EF2E6B5D-50F3-CD50-E8BB-3CF30AC2C5A4}"/>
                </a:ext>
              </a:extLst>
            </p:cNvPr>
            <p:cNvSpPr/>
            <p:nvPr/>
          </p:nvSpPr>
          <p:spPr>
            <a:xfrm>
              <a:off x="6897940" y="4346735"/>
              <a:ext cx="1828800" cy="457200"/>
            </a:xfrm>
            <a:prstGeom prst="roundRect">
              <a:avLst/>
            </a:prstGeom>
            <a:solidFill>
              <a:srgbClr val="F6C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r>
                <a:rPr lang="en-US" sz="1050" b="1" dirty="0">
                  <a:solidFill>
                    <a:srgbClr val="FF0000"/>
                  </a:solidFill>
                  <a:latin typeface="Calibri" panose="020F0502020204030204"/>
                </a:rPr>
                <a:t>Unmapped Reads</a:t>
              </a:r>
            </a:p>
          </p:txBody>
        </p:sp>
        <p:sp>
          <p:nvSpPr>
            <p:cNvPr id="192" name="Right Arrow 191">
              <a:extLst>
                <a:ext uri="{FF2B5EF4-FFF2-40B4-BE49-F238E27FC236}">
                  <a16:creationId xmlns:a16="http://schemas.microsoft.com/office/drawing/2014/main" id="{2718541F-E988-F6BF-6F17-C3BA0822899C}"/>
                </a:ext>
              </a:extLst>
            </p:cNvPr>
            <p:cNvSpPr/>
            <p:nvPr/>
          </p:nvSpPr>
          <p:spPr>
            <a:xfrm rot="13500000" flipH="1">
              <a:off x="6501741" y="4030954"/>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760">
                <a:solidFill>
                  <a:srgbClr val="FFFFFF"/>
                </a:solidFill>
                <a:latin typeface="Calibri" panose="020F0502020204030204"/>
              </a:endParaRPr>
            </a:p>
          </p:txBody>
        </p:sp>
      </p:grpSp>
      <p:grpSp>
        <p:nvGrpSpPr>
          <p:cNvPr id="16" name="Group 15">
            <a:extLst>
              <a:ext uri="{FF2B5EF4-FFF2-40B4-BE49-F238E27FC236}">
                <a16:creationId xmlns:a16="http://schemas.microsoft.com/office/drawing/2014/main" id="{768FA23F-4F76-5B89-0E82-75D21704ABC5}"/>
              </a:ext>
            </a:extLst>
          </p:cNvPr>
          <p:cNvGrpSpPr/>
          <p:nvPr/>
        </p:nvGrpSpPr>
        <p:grpSpPr>
          <a:xfrm>
            <a:off x="4944886" y="4559532"/>
            <a:ext cx="1600169" cy="648316"/>
            <a:chOff x="6593181" y="4936376"/>
            <a:chExt cx="2133559" cy="864421"/>
          </a:xfrm>
        </p:grpSpPr>
        <p:sp>
          <p:nvSpPr>
            <p:cNvPr id="194" name="Rounded Rectangle 193">
              <a:extLst>
                <a:ext uri="{FF2B5EF4-FFF2-40B4-BE49-F238E27FC236}">
                  <a16:creationId xmlns:a16="http://schemas.microsoft.com/office/drawing/2014/main" id="{A4BF5F3A-3D56-A49D-7C89-A662C41D26F9}"/>
                </a:ext>
              </a:extLst>
            </p:cNvPr>
            <p:cNvSpPr/>
            <p:nvPr/>
          </p:nvSpPr>
          <p:spPr>
            <a:xfrm>
              <a:off x="6897940" y="5343597"/>
              <a:ext cx="1828800" cy="457200"/>
            </a:xfrm>
            <a:prstGeom prst="roundRect">
              <a:avLst/>
            </a:prstGeom>
            <a:solidFill>
              <a:srgbClr val="F6C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r>
                <a:rPr lang="en-US" sz="1050" b="1" dirty="0">
                  <a:solidFill>
                    <a:srgbClr val="FF0000"/>
                  </a:solidFill>
                  <a:latin typeface="Calibri" panose="020F0502020204030204"/>
                </a:rPr>
                <a:t>Non-Junctional Reads</a:t>
              </a:r>
            </a:p>
          </p:txBody>
        </p:sp>
        <p:sp>
          <p:nvSpPr>
            <p:cNvPr id="195" name="Right Arrow 194">
              <a:extLst>
                <a:ext uri="{FF2B5EF4-FFF2-40B4-BE49-F238E27FC236}">
                  <a16:creationId xmlns:a16="http://schemas.microsoft.com/office/drawing/2014/main" id="{A09E033E-EBC8-812D-2C32-F2C9EFC04744}"/>
                </a:ext>
              </a:extLst>
            </p:cNvPr>
            <p:cNvSpPr/>
            <p:nvPr/>
          </p:nvSpPr>
          <p:spPr>
            <a:xfrm rot="13500000" flipH="1">
              <a:off x="6501741" y="5027816"/>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760">
                <a:solidFill>
                  <a:srgbClr val="FFFFFF"/>
                </a:solidFill>
                <a:latin typeface="Calibri" panose="020F0502020204030204"/>
              </a:endParaRPr>
            </a:p>
          </p:txBody>
        </p:sp>
      </p:grpSp>
      <p:grpSp>
        <p:nvGrpSpPr>
          <p:cNvPr id="7" name="Group 6">
            <a:extLst>
              <a:ext uri="{FF2B5EF4-FFF2-40B4-BE49-F238E27FC236}">
                <a16:creationId xmlns:a16="http://schemas.microsoft.com/office/drawing/2014/main" id="{30F35FBE-3526-9E29-8CAB-261618204895}"/>
              </a:ext>
            </a:extLst>
          </p:cNvPr>
          <p:cNvGrpSpPr/>
          <p:nvPr/>
        </p:nvGrpSpPr>
        <p:grpSpPr>
          <a:xfrm>
            <a:off x="4893279" y="3369655"/>
            <a:ext cx="1651777" cy="342900"/>
            <a:chOff x="6524371" y="3349873"/>
            <a:chExt cx="2202369" cy="457200"/>
          </a:xfrm>
        </p:grpSpPr>
        <p:sp>
          <p:nvSpPr>
            <p:cNvPr id="172" name="Rounded Rectangle 171">
              <a:extLst>
                <a:ext uri="{FF2B5EF4-FFF2-40B4-BE49-F238E27FC236}">
                  <a16:creationId xmlns:a16="http://schemas.microsoft.com/office/drawing/2014/main" id="{49B91327-BAD7-A467-B16F-D7462BF28747}"/>
                </a:ext>
              </a:extLst>
            </p:cNvPr>
            <p:cNvSpPr/>
            <p:nvPr/>
          </p:nvSpPr>
          <p:spPr>
            <a:xfrm>
              <a:off x="6897940" y="3349873"/>
              <a:ext cx="1828800" cy="457200"/>
            </a:xfrm>
            <a:prstGeom prst="roundRect">
              <a:avLst/>
            </a:prstGeom>
            <a:solidFill>
              <a:srgbClr val="F6C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r>
                <a:rPr lang="en-US" sz="1050" b="1" dirty="0">
                  <a:solidFill>
                    <a:srgbClr val="FF0000"/>
                  </a:solidFill>
                  <a:latin typeface="Calibri" panose="020F0502020204030204"/>
                </a:rPr>
                <a:t>Linear Mapped Reads</a:t>
              </a:r>
            </a:p>
          </p:txBody>
        </p:sp>
        <p:sp>
          <p:nvSpPr>
            <p:cNvPr id="196" name="Right Arrow 195">
              <a:extLst>
                <a:ext uri="{FF2B5EF4-FFF2-40B4-BE49-F238E27FC236}">
                  <a16:creationId xmlns:a16="http://schemas.microsoft.com/office/drawing/2014/main" id="{C1E7C39A-52F0-CC7E-E3C0-E4753F1C43FD}"/>
                </a:ext>
              </a:extLst>
            </p:cNvPr>
            <p:cNvSpPr/>
            <p:nvPr/>
          </p:nvSpPr>
          <p:spPr>
            <a:xfrm rot="10800000" flipH="1" flipV="1">
              <a:off x="6524371" y="3541567"/>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760">
                <a:solidFill>
                  <a:srgbClr val="FFFFFF"/>
                </a:solidFill>
                <a:latin typeface="Calibri" panose="020F0502020204030204"/>
              </a:endParaRPr>
            </a:p>
          </p:txBody>
        </p:sp>
      </p:grpSp>
      <p:grpSp>
        <p:nvGrpSpPr>
          <p:cNvPr id="197" name="Group 196">
            <a:extLst>
              <a:ext uri="{FF2B5EF4-FFF2-40B4-BE49-F238E27FC236}">
                <a16:creationId xmlns:a16="http://schemas.microsoft.com/office/drawing/2014/main" id="{91AD864C-1F50-E572-0317-E6C5DF14EBCB}"/>
              </a:ext>
            </a:extLst>
          </p:cNvPr>
          <p:cNvGrpSpPr/>
          <p:nvPr/>
        </p:nvGrpSpPr>
        <p:grpSpPr>
          <a:xfrm>
            <a:off x="1942227" y="4941916"/>
            <a:ext cx="841304" cy="1031758"/>
            <a:chOff x="12413927" y="7978675"/>
            <a:chExt cx="930788" cy="1186075"/>
          </a:xfrm>
        </p:grpSpPr>
        <p:sp>
          <p:nvSpPr>
            <p:cNvPr id="198" name="Donut 197">
              <a:extLst>
                <a:ext uri="{FF2B5EF4-FFF2-40B4-BE49-F238E27FC236}">
                  <a16:creationId xmlns:a16="http://schemas.microsoft.com/office/drawing/2014/main" id="{ED13ED98-A411-6F4D-4F7B-2208106677A8}"/>
                </a:ext>
              </a:extLst>
            </p:cNvPr>
            <p:cNvSpPr/>
            <p:nvPr/>
          </p:nvSpPr>
          <p:spPr>
            <a:xfrm>
              <a:off x="12413927" y="8235071"/>
              <a:ext cx="930788" cy="929679"/>
            </a:xfrm>
            <a:prstGeom prst="donut">
              <a:avLst>
                <a:gd name="adj" fmla="val 12883"/>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8100" eaLnBrk="1" fontAlgn="auto" hangingPunct="1">
                <a:spcBef>
                  <a:spcPts val="0"/>
                </a:spcBef>
                <a:spcAft>
                  <a:spcPts val="0"/>
                </a:spcAft>
                <a:defRPr/>
              </a:pPr>
              <a:endParaRPr lang="en-US" sz="938">
                <a:solidFill>
                  <a:srgbClr val="000000"/>
                </a:solidFill>
                <a:latin typeface="Calibri" panose="020F0502020204030204"/>
              </a:endParaRPr>
            </a:p>
          </p:txBody>
        </p:sp>
        <p:cxnSp>
          <p:nvCxnSpPr>
            <p:cNvPr id="199" name="Straight Connector 198">
              <a:extLst>
                <a:ext uri="{FF2B5EF4-FFF2-40B4-BE49-F238E27FC236}">
                  <a16:creationId xmlns:a16="http://schemas.microsoft.com/office/drawing/2014/main" id="{83E96A1F-D3E0-B87B-A0E3-713D2A3D4A37}"/>
                </a:ext>
              </a:extLst>
            </p:cNvPr>
            <p:cNvCxnSpPr>
              <a:cxnSpLocks/>
            </p:cNvCxnSpPr>
            <p:nvPr/>
          </p:nvCxnSpPr>
          <p:spPr>
            <a:xfrm>
              <a:off x="12885764" y="7978675"/>
              <a:ext cx="0" cy="457200"/>
            </a:xfrm>
            <a:prstGeom prst="line">
              <a:avLst/>
            </a:prstGeom>
            <a:noFill/>
            <a:ln w="12700" cap="flat" cmpd="sng" algn="ctr">
              <a:solidFill>
                <a:srgbClr val="E7E6E6">
                  <a:lumMod val="50000"/>
                </a:srgbClr>
              </a:solidFill>
              <a:prstDash val="dash"/>
              <a:miter lim="800000"/>
            </a:ln>
            <a:effectLst/>
          </p:spPr>
        </p:cxnSp>
        <p:sp>
          <p:nvSpPr>
            <p:cNvPr id="200" name="Pentagon 199">
              <a:extLst>
                <a:ext uri="{FF2B5EF4-FFF2-40B4-BE49-F238E27FC236}">
                  <a16:creationId xmlns:a16="http://schemas.microsoft.com/office/drawing/2014/main" id="{89AE3558-851D-2310-CDAB-ADC911555107}"/>
                </a:ext>
              </a:extLst>
            </p:cNvPr>
            <p:cNvSpPr/>
            <p:nvPr/>
          </p:nvSpPr>
          <p:spPr>
            <a:xfrm rot="20700000">
              <a:off x="12521986" y="8117996"/>
              <a:ext cx="365760" cy="137160"/>
            </a:xfrm>
            <a:prstGeom prst="homePlate">
              <a:avLst/>
            </a:prstGeom>
            <a:solidFill>
              <a:srgbClr val="7030A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R1</a:t>
              </a:r>
            </a:p>
          </p:txBody>
        </p:sp>
        <p:sp>
          <p:nvSpPr>
            <p:cNvPr id="201" name="Pentagon 200">
              <a:extLst>
                <a:ext uri="{FF2B5EF4-FFF2-40B4-BE49-F238E27FC236}">
                  <a16:creationId xmlns:a16="http://schemas.microsoft.com/office/drawing/2014/main" id="{9AF3CB3E-E588-063A-4F2B-9F560A78EAB6}"/>
                </a:ext>
              </a:extLst>
            </p:cNvPr>
            <p:cNvSpPr/>
            <p:nvPr/>
          </p:nvSpPr>
          <p:spPr>
            <a:xfrm rot="900000" flipH="1">
              <a:off x="12883782" y="8117996"/>
              <a:ext cx="365760" cy="137160"/>
            </a:xfrm>
            <a:prstGeom prst="homePlate">
              <a:avLst/>
            </a:prstGeom>
            <a:solidFill>
              <a:srgbClr val="FFC00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R2</a:t>
              </a:r>
            </a:p>
          </p:txBody>
        </p:sp>
        <p:sp>
          <p:nvSpPr>
            <p:cNvPr id="202" name="TextBox 201">
              <a:extLst>
                <a:ext uri="{FF2B5EF4-FFF2-40B4-BE49-F238E27FC236}">
                  <a16:creationId xmlns:a16="http://schemas.microsoft.com/office/drawing/2014/main" id="{1AC36AB5-7D8B-9BD4-7C20-53F8564467CD}"/>
                </a:ext>
              </a:extLst>
            </p:cNvPr>
            <p:cNvSpPr txBox="1"/>
            <p:nvPr/>
          </p:nvSpPr>
          <p:spPr>
            <a:xfrm>
              <a:off x="12862947" y="8316016"/>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5’</a:t>
              </a:r>
            </a:p>
          </p:txBody>
        </p:sp>
        <p:sp>
          <p:nvSpPr>
            <p:cNvPr id="203" name="TextBox 202">
              <a:extLst>
                <a:ext uri="{FF2B5EF4-FFF2-40B4-BE49-F238E27FC236}">
                  <a16:creationId xmlns:a16="http://schemas.microsoft.com/office/drawing/2014/main" id="{94A2D22B-8CE0-8A10-ED79-C44B1B17037B}"/>
                </a:ext>
              </a:extLst>
            </p:cNvPr>
            <p:cNvSpPr txBox="1"/>
            <p:nvPr/>
          </p:nvSpPr>
          <p:spPr>
            <a:xfrm>
              <a:off x="12656963" y="8320026"/>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3’</a:t>
              </a:r>
            </a:p>
          </p:txBody>
        </p:sp>
      </p:grpSp>
      <p:sp>
        <p:nvSpPr>
          <p:cNvPr id="206" name="Rectangle 205">
            <a:extLst>
              <a:ext uri="{FF2B5EF4-FFF2-40B4-BE49-F238E27FC236}">
                <a16:creationId xmlns:a16="http://schemas.microsoft.com/office/drawing/2014/main" id="{91B48C43-505C-41E1-9FAA-0FC0C013E174}"/>
              </a:ext>
            </a:extLst>
          </p:cNvPr>
          <p:cNvSpPr/>
          <p:nvPr/>
        </p:nvSpPr>
        <p:spPr>
          <a:xfrm>
            <a:off x="2659039" y="3793544"/>
            <a:ext cx="330596" cy="1248441"/>
          </a:xfrm>
          <a:prstGeom prst="rect">
            <a:avLst/>
          </a:prstGeom>
          <a:solidFill>
            <a:srgbClr val="B3E3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8100" eaLnBrk="1" fontAlgn="auto" hangingPunct="1">
              <a:spcBef>
                <a:spcPts val="0"/>
              </a:spcBef>
              <a:spcAft>
                <a:spcPts val="0"/>
              </a:spcAft>
              <a:defRPr/>
            </a:pPr>
            <a:endParaRPr lang="en-US" sz="938">
              <a:solidFill>
                <a:srgbClr val="FFFFFF"/>
              </a:solidFill>
              <a:latin typeface="Calibri" panose="020F0502020204030204"/>
            </a:endParaRPr>
          </a:p>
        </p:txBody>
      </p:sp>
      <p:grpSp>
        <p:nvGrpSpPr>
          <p:cNvPr id="15" name="Group 14">
            <a:extLst>
              <a:ext uri="{FF2B5EF4-FFF2-40B4-BE49-F238E27FC236}">
                <a16:creationId xmlns:a16="http://schemas.microsoft.com/office/drawing/2014/main" id="{2E68E23D-8AF4-1E58-BA99-2B9E6DF37539}"/>
              </a:ext>
            </a:extLst>
          </p:cNvPr>
          <p:cNvGrpSpPr/>
          <p:nvPr/>
        </p:nvGrpSpPr>
        <p:grpSpPr>
          <a:xfrm>
            <a:off x="1449371" y="3797250"/>
            <a:ext cx="1504941" cy="1248441"/>
            <a:chOff x="2282087" y="4149421"/>
            <a:chExt cx="1665012" cy="1435167"/>
          </a:xfrm>
        </p:grpSpPr>
        <p:sp>
          <p:nvSpPr>
            <p:cNvPr id="205" name="Rectangle 204">
              <a:extLst>
                <a:ext uri="{FF2B5EF4-FFF2-40B4-BE49-F238E27FC236}">
                  <a16:creationId xmlns:a16="http://schemas.microsoft.com/office/drawing/2014/main" id="{3DB232BA-27F1-058C-430D-466D4BDE16F9}"/>
                </a:ext>
              </a:extLst>
            </p:cNvPr>
            <p:cNvSpPr/>
            <p:nvPr/>
          </p:nvSpPr>
          <p:spPr>
            <a:xfrm>
              <a:off x="2282087" y="4149421"/>
              <a:ext cx="365760" cy="1435167"/>
            </a:xfrm>
            <a:prstGeom prst="rect">
              <a:avLst/>
            </a:prstGeom>
            <a:solidFill>
              <a:srgbClr val="B3E3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8100" eaLnBrk="1" fontAlgn="auto" hangingPunct="1">
                <a:spcBef>
                  <a:spcPts val="0"/>
                </a:spcBef>
                <a:spcAft>
                  <a:spcPts val="0"/>
                </a:spcAft>
                <a:defRPr/>
              </a:pPr>
              <a:endParaRPr lang="en-US" sz="938">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FA73E2DB-CBEF-C45D-49C7-C35B44159B81}"/>
                </a:ext>
              </a:extLst>
            </p:cNvPr>
            <p:cNvSpPr/>
            <p:nvPr/>
          </p:nvSpPr>
          <p:spPr>
            <a:xfrm>
              <a:off x="2282087" y="5236157"/>
              <a:ext cx="1345038" cy="137160"/>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endParaRPr lang="en-US" sz="1181" kern="0" dirty="0">
                <a:solidFill>
                  <a:sysClr val="windowText" lastClr="000000"/>
                </a:solidFill>
                <a:latin typeface="Calibri" panose="020F0502020204030204"/>
                <a:ea typeface="+mn-ea"/>
                <a:cs typeface="+mn-cs"/>
              </a:endParaRPr>
            </a:p>
          </p:txBody>
        </p:sp>
        <p:sp>
          <p:nvSpPr>
            <p:cNvPr id="216" name="Pentagon 215">
              <a:extLst>
                <a:ext uri="{FF2B5EF4-FFF2-40B4-BE49-F238E27FC236}">
                  <a16:creationId xmlns:a16="http://schemas.microsoft.com/office/drawing/2014/main" id="{E564EDD3-4DE2-B801-6A20-AD322C1D173F}"/>
                </a:ext>
              </a:extLst>
            </p:cNvPr>
            <p:cNvSpPr/>
            <p:nvPr/>
          </p:nvSpPr>
          <p:spPr>
            <a:xfrm>
              <a:off x="2282087" y="5398935"/>
              <a:ext cx="365760" cy="137160"/>
            </a:xfrm>
            <a:prstGeom prst="homePlate">
              <a:avLst/>
            </a:prstGeom>
            <a:solidFill>
              <a:srgbClr val="7030A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R1</a:t>
              </a:r>
            </a:p>
          </p:txBody>
        </p:sp>
        <p:sp>
          <p:nvSpPr>
            <p:cNvPr id="217" name="Pentagon 216">
              <a:extLst>
                <a:ext uri="{FF2B5EF4-FFF2-40B4-BE49-F238E27FC236}">
                  <a16:creationId xmlns:a16="http://schemas.microsoft.com/office/drawing/2014/main" id="{23406E2C-8A74-9478-0260-574D8CC26845}"/>
                </a:ext>
              </a:extLst>
            </p:cNvPr>
            <p:cNvSpPr/>
            <p:nvPr/>
          </p:nvSpPr>
          <p:spPr>
            <a:xfrm flipH="1">
              <a:off x="2642903" y="5398935"/>
              <a:ext cx="365760" cy="137160"/>
            </a:xfrm>
            <a:prstGeom prst="homePlate">
              <a:avLst/>
            </a:prstGeom>
            <a:solidFill>
              <a:srgbClr val="FFC00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R2</a:t>
              </a:r>
            </a:p>
          </p:txBody>
        </p:sp>
        <p:cxnSp>
          <p:nvCxnSpPr>
            <p:cNvPr id="218" name="Curved Connector 217">
              <a:extLst>
                <a:ext uri="{FF2B5EF4-FFF2-40B4-BE49-F238E27FC236}">
                  <a16:creationId xmlns:a16="http://schemas.microsoft.com/office/drawing/2014/main" id="{1203A600-AC63-99D8-4CB6-1535EC6DCDDC}"/>
                </a:ext>
              </a:extLst>
            </p:cNvPr>
            <p:cNvCxnSpPr>
              <a:cxnSpLocks/>
              <a:stCxn id="213" idx="3"/>
              <a:endCxn id="216" idx="1"/>
            </p:cNvCxnSpPr>
            <p:nvPr/>
          </p:nvCxnSpPr>
          <p:spPr>
            <a:xfrm flipH="1">
              <a:off x="2282087" y="4474812"/>
              <a:ext cx="1665012" cy="992703"/>
            </a:xfrm>
            <a:prstGeom prst="curvedConnector5">
              <a:avLst>
                <a:gd name="adj1" fmla="val -15190"/>
                <a:gd name="adj2" fmla="val 50000"/>
                <a:gd name="adj3" fmla="val 115190"/>
              </a:avLst>
            </a:prstGeom>
            <a:ln w="19050">
              <a:solidFill>
                <a:srgbClr val="7030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25498335-543D-37EB-DF6B-09A0C76B694E}"/>
                </a:ext>
              </a:extLst>
            </p:cNvPr>
            <p:cNvSpPr txBox="1"/>
            <p:nvPr/>
          </p:nvSpPr>
          <p:spPr>
            <a:xfrm>
              <a:off x="2669904" y="4742780"/>
              <a:ext cx="992152" cy="292388"/>
            </a:xfrm>
            <a:prstGeom prst="rect">
              <a:avLst/>
            </a:prstGeom>
            <a:noFill/>
          </p:spPr>
          <p:txBody>
            <a:bodyPr wrap="none" rtlCol="0">
              <a:spAutoFit/>
            </a:bodyPr>
            <a:lstStyle/>
            <a:p>
              <a:pPr defTabSz="238100" eaLnBrk="1" fontAlgn="auto" hangingPunct="1">
                <a:spcBef>
                  <a:spcPts val="0"/>
                </a:spcBef>
                <a:spcAft>
                  <a:spcPts val="0"/>
                </a:spcAft>
                <a:defRPr/>
              </a:pPr>
              <a:r>
                <a:rPr lang="en-US" sz="825" b="1" i="1" dirty="0">
                  <a:solidFill>
                    <a:srgbClr val="FF0000"/>
                  </a:solidFill>
                  <a:latin typeface="Calibri" panose="020F0502020204030204" pitchFamily="34" charset="0"/>
                  <a:ea typeface="+mn-ea"/>
                  <a:cs typeface="Calibri" panose="020F0502020204030204" pitchFamily="34" charset="0"/>
                </a:rPr>
                <a:t>Realignment</a:t>
              </a:r>
            </a:p>
          </p:txBody>
        </p:sp>
      </p:grpSp>
      <p:grpSp>
        <p:nvGrpSpPr>
          <p:cNvPr id="28" name="Group 27">
            <a:extLst>
              <a:ext uri="{FF2B5EF4-FFF2-40B4-BE49-F238E27FC236}">
                <a16:creationId xmlns:a16="http://schemas.microsoft.com/office/drawing/2014/main" id="{5BAD01C9-C1AF-0D8B-7535-6BC717768AFA}"/>
              </a:ext>
            </a:extLst>
          </p:cNvPr>
          <p:cNvGrpSpPr/>
          <p:nvPr/>
        </p:nvGrpSpPr>
        <p:grpSpPr>
          <a:xfrm>
            <a:off x="953891" y="1877855"/>
            <a:ext cx="2158591" cy="1020063"/>
            <a:chOff x="1271854" y="1360807"/>
            <a:chExt cx="2878121" cy="1360084"/>
          </a:xfrm>
        </p:grpSpPr>
        <p:pic>
          <p:nvPicPr>
            <p:cNvPr id="223" name="Picture 222">
              <a:extLst>
                <a:ext uri="{FF2B5EF4-FFF2-40B4-BE49-F238E27FC236}">
                  <a16:creationId xmlns:a16="http://schemas.microsoft.com/office/drawing/2014/main" id="{E1DC6F69-42AB-9609-5BFD-D54BAF4A6E85}"/>
                </a:ext>
              </a:extLst>
            </p:cNvPr>
            <p:cNvPicPr>
              <a:picLocks noChangeAspect="1"/>
            </p:cNvPicPr>
            <p:nvPr/>
          </p:nvPicPr>
          <p:blipFill>
            <a:blip r:embed="rId4"/>
            <a:srcRect/>
            <a:stretch/>
          </p:blipFill>
          <p:spPr>
            <a:xfrm>
              <a:off x="1271854" y="1458557"/>
              <a:ext cx="2878121" cy="1262334"/>
            </a:xfrm>
            <a:prstGeom prst="rect">
              <a:avLst/>
            </a:prstGeom>
          </p:spPr>
        </p:pic>
        <p:sp>
          <p:nvSpPr>
            <p:cNvPr id="224" name="TextBox 223">
              <a:extLst>
                <a:ext uri="{FF2B5EF4-FFF2-40B4-BE49-F238E27FC236}">
                  <a16:creationId xmlns:a16="http://schemas.microsoft.com/office/drawing/2014/main" id="{63B35C2B-6AD1-455C-658E-5AFC3A622023}"/>
                </a:ext>
              </a:extLst>
            </p:cNvPr>
            <p:cNvSpPr txBox="1"/>
            <p:nvPr/>
          </p:nvSpPr>
          <p:spPr>
            <a:xfrm>
              <a:off x="1316933" y="1360807"/>
              <a:ext cx="1507250" cy="338555"/>
            </a:xfrm>
            <a:prstGeom prst="rect">
              <a:avLst/>
            </a:prstGeom>
            <a:noFill/>
          </p:spPr>
          <p:txBody>
            <a:bodyPr wrap="none" rtlCol="0">
              <a:spAutoFit/>
            </a:bodyPr>
            <a:lstStyle/>
            <a:p>
              <a:pPr defTabSz="238100" eaLnBrk="1" fontAlgn="auto" hangingPunct="1">
                <a:spcBef>
                  <a:spcPts val="0"/>
                </a:spcBef>
                <a:spcAft>
                  <a:spcPts val="0"/>
                </a:spcAft>
                <a:defRPr/>
              </a:pPr>
              <a:r>
                <a:rPr lang="en-US" sz="1050" b="1" dirty="0">
                  <a:solidFill>
                    <a:srgbClr val="7030A0"/>
                  </a:solidFill>
                  <a:latin typeface="Calibri" panose="020F0502020204030204" pitchFamily="34" charset="0"/>
                  <a:ea typeface="+mn-ea"/>
                  <a:cs typeface="Calibri" panose="020F0502020204030204" pitchFamily="34" charset="0"/>
                </a:rPr>
                <a:t>Exon Enrichment</a:t>
              </a:r>
            </a:p>
          </p:txBody>
        </p:sp>
        <p:sp>
          <p:nvSpPr>
            <p:cNvPr id="225" name="TextBox 224">
              <a:extLst>
                <a:ext uri="{FF2B5EF4-FFF2-40B4-BE49-F238E27FC236}">
                  <a16:creationId xmlns:a16="http://schemas.microsoft.com/office/drawing/2014/main" id="{4AEE01C7-95EB-8F56-8148-5936482FEB2D}"/>
                </a:ext>
              </a:extLst>
            </p:cNvPr>
            <p:cNvSpPr txBox="1"/>
            <p:nvPr/>
          </p:nvSpPr>
          <p:spPr>
            <a:xfrm>
              <a:off x="1384074" y="2420822"/>
              <a:ext cx="957955" cy="292388"/>
            </a:xfrm>
            <a:prstGeom prst="rect">
              <a:avLst/>
            </a:prstGeom>
            <a:noFill/>
          </p:spPr>
          <p:txBody>
            <a:bodyPr wrap="none" rtlCol="0" anchor="ctr">
              <a:spAutoFit/>
            </a:bodyPr>
            <a:lstStyle/>
            <a:p>
              <a:pPr defTabSz="238100" eaLnBrk="1" fontAlgn="auto" hangingPunct="1">
                <a:spcBef>
                  <a:spcPts val="0"/>
                </a:spcBef>
                <a:spcAft>
                  <a:spcPts val="0"/>
                </a:spcAft>
                <a:defRPr/>
              </a:pPr>
              <a:r>
                <a:rPr lang="en-US" sz="825" b="1" i="1" dirty="0">
                  <a:solidFill>
                    <a:srgbClr val="FF0000"/>
                  </a:solidFill>
                  <a:latin typeface="Calibri" panose="020F0502020204030204" pitchFamily="34" charset="0"/>
                  <a:ea typeface="+mn-ea"/>
                  <a:cs typeface="Calibri" panose="020F0502020204030204" pitchFamily="34" charset="0"/>
                </a:rPr>
                <a:t>*DNA Probe</a:t>
              </a:r>
            </a:p>
          </p:txBody>
        </p:sp>
      </p:grpSp>
      <p:grpSp>
        <p:nvGrpSpPr>
          <p:cNvPr id="3" name="Group 2">
            <a:extLst>
              <a:ext uri="{FF2B5EF4-FFF2-40B4-BE49-F238E27FC236}">
                <a16:creationId xmlns:a16="http://schemas.microsoft.com/office/drawing/2014/main" id="{84927DF6-1477-8416-9FF2-A50A06B8FC80}"/>
              </a:ext>
            </a:extLst>
          </p:cNvPr>
          <p:cNvGrpSpPr/>
          <p:nvPr/>
        </p:nvGrpSpPr>
        <p:grpSpPr>
          <a:xfrm>
            <a:off x="3344372" y="1543880"/>
            <a:ext cx="1371600" cy="673382"/>
            <a:chOff x="4459163" y="915506"/>
            <a:chExt cx="1828800" cy="897843"/>
          </a:xfrm>
        </p:grpSpPr>
        <p:sp>
          <p:nvSpPr>
            <p:cNvPr id="221" name="Rounded Rectangle 220">
              <a:extLst>
                <a:ext uri="{FF2B5EF4-FFF2-40B4-BE49-F238E27FC236}">
                  <a16:creationId xmlns:a16="http://schemas.microsoft.com/office/drawing/2014/main" id="{462A0CAC-52BA-432E-9E6B-56DF9B675034}"/>
                </a:ext>
              </a:extLst>
            </p:cNvPr>
            <p:cNvSpPr/>
            <p:nvPr/>
          </p:nvSpPr>
          <p:spPr>
            <a:xfrm>
              <a:off x="4459163" y="1356149"/>
              <a:ext cx="1828800" cy="457200"/>
            </a:xfrm>
            <a:prstGeom prst="roundRect">
              <a:avLst/>
            </a:prstGeom>
            <a:solidFill>
              <a:srgbClr val="B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r>
                <a:rPr lang="en-US" sz="1050" b="1" dirty="0">
                  <a:solidFill>
                    <a:srgbClr val="18224F">
                      <a:lumMod val="75000"/>
                    </a:srgbClr>
                  </a:solidFill>
                  <a:latin typeface="Calibri" panose="020F0502020204030204"/>
                </a:rPr>
                <a:t>cDNA-Capture</a:t>
              </a:r>
            </a:p>
          </p:txBody>
        </p:sp>
        <p:sp>
          <p:nvSpPr>
            <p:cNvPr id="90" name="Right Arrow 89">
              <a:extLst>
                <a:ext uri="{FF2B5EF4-FFF2-40B4-BE49-F238E27FC236}">
                  <a16:creationId xmlns:a16="http://schemas.microsoft.com/office/drawing/2014/main" id="{E42E8E99-5359-96D3-244D-DBB1EFEAFBE6}"/>
                </a:ext>
              </a:extLst>
            </p:cNvPr>
            <p:cNvSpPr>
              <a:spLocks/>
            </p:cNvSpPr>
            <p:nvPr/>
          </p:nvSpPr>
          <p:spPr>
            <a:xfrm rot="16200000" flipH="1" flipV="1">
              <a:off x="4908653" y="1006946"/>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760">
                <a:solidFill>
                  <a:srgbClr val="FFFFFF"/>
                </a:solidFill>
                <a:latin typeface="Calibri" panose="020F0502020204030204"/>
              </a:endParaRPr>
            </a:p>
          </p:txBody>
        </p:sp>
        <p:sp>
          <p:nvSpPr>
            <p:cNvPr id="231" name="TextBox 230">
              <a:extLst>
                <a:ext uri="{FF2B5EF4-FFF2-40B4-BE49-F238E27FC236}">
                  <a16:creationId xmlns:a16="http://schemas.microsoft.com/office/drawing/2014/main" id="{4C6E65F2-2EB9-C236-312E-E13487F96020}"/>
                </a:ext>
              </a:extLst>
            </p:cNvPr>
            <p:cNvSpPr txBox="1"/>
            <p:nvPr/>
          </p:nvSpPr>
          <p:spPr>
            <a:xfrm>
              <a:off x="4459163" y="1044662"/>
              <a:ext cx="385149" cy="338555"/>
            </a:xfrm>
            <a:prstGeom prst="rect">
              <a:avLst/>
            </a:prstGeom>
            <a:noFill/>
          </p:spPr>
          <p:txBody>
            <a:bodyPr wrap="none" rtlCol="0">
              <a:spAutoFit/>
            </a:bodyPr>
            <a:lstStyle/>
            <a:p>
              <a:pPr defTabSz="238100" eaLnBrk="1" fontAlgn="auto" hangingPunct="1">
                <a:spcBef>
                  <a:spcPts val="0"/>
                </a:spcBef>
                <a:spcAft>
                  <a:spcPts val="0"/>
                </a:spcAft>
                <a:defRPr/>
              </a:pPr>
              <a:r>
                <a:rPr lang="en-US" altLang="zh-CN" sz="1050" b="1" dirty="0">
                  <a:latin typeface="Calibri" panose="020F0502020204030204" pitchFamily="34" charset="0"/>
                  <a:ea typeface="宋体" panose="02010600030101010101" pitchFamily="2" charset="-122"/>
                  <a:cs typeface="Calibri" panose="020F0502020204030204" pitchFamily="34" charset="0"/>
                </a:rPr>
                <a:t>1.</a:t>
              </a:r>
              <a:endParaRPr lang="en-US" sz="1050" b="1" dirty="0">
                <a:latin typeface="Calibri" panose="020F0502020204030204" pitchFamily="34" charset="0"/>
                <a:ea typeface="+mn-ea"/>
                <a:cs typeface="Calibri" panose="020F0502020204030204" pitchFamily="34" charset="0"/>
              </a:endParaRPr>
            </a:p>
          </p:txBody>
        </p:sp>
      </p:grpSp>
      <p:grpSp>
        <p:nvGrpSpPr>
          <p:cNvPr id="4" name="Group 3">
            <a:extLst>
              <a:ext uri="{FF2B5EF4-FFF2-40B4-BE49-F238E27FC236}">
                <a16:creationId xmlns:a16="http://schemas.microsoft.com/office/drawing/2014/main" id="{A5C001EC-98E2-CB2A-1E8F-36060A998CD3}"/>
              </a:ext>
            </a:extLst>
          </p:cNvPr>
          <p:cNvGrpSpPr/>
          <p:nvPr/>
        </p:nvGrpSpPr>
        <p:grpSpPr>
          <a:xfrm>
            <a:off x="3344372" y="2299619"/>
            <a:ext cx="1371600" cy="665289"/>
            <a:chOff x="4459163" y="1923159"/>
            <a:chExt cx="1828800" cy="887052"/>
          </a:xfrm>
        </p:grpSpPr>
        <p:sp>
          <p:nvSpPr>
            <p:cNvPr id="168" name="Rounded Rectangle 167">
              <a:extLst>
                <a:ext uri="{FF2B5EF4-FFF2-40B4-BE49-F238E27FC236}">
                  <a16:creationId xmlns:a16="http://schemas.microsoft.com/office/drawing/2014/main" id="{B82E8467-D09B-ACFF-827A-5B8E4E7906C7}"/>
                </a:ext>
              </a:extLst>
            </p:cNvPr>
            <p:cNvSpPr/>
            <p:nvPr/>
          </p:nvSpPr>
          <p:spPr>
            <a:xfrm>
              <a:off x="4459163" y="2353011"/>
              <a:ext cx="1828800" cy="457200"/>
            </a:xfrm>
            <a:prstGeom prst="roundRect">
              <a:avLst/>
            </a:prstGeom>
            <a:solidFill>
              <a:srgbClr val="B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r>
                <a:rPr lang="en-US" sz="1050" b="1" dirty="0">
                  <a:solidFill>
                    <a:srgbClr val="18224F">
                      <a:lumMod val="75000"/>
                    </a:srgbClr>
                  </a:solidFill>
                  <a:latin typeface="Calibri" panose="020F0502020204030204"/>
                </a:rPr>
                <a:t>Short-Read RNA-Seq</a:t>
              </a:r>
            </a:p>
          </p:txBody>
        </p:sp>
        <p:sp>
          <p:nvSpPr>
            <p:cNvPr id="220" name="Right Arrow 219">
              <a:extLst>
                <a:ext uri="{FF2B5EF4-FFF2-40B4-BE49-F238E27FC236}">
                  <a16:creationId xmlns:a16="http://schemas.microsoft.com/office/drawing/2014/main" id="{A6F53A25-EDE4-34B2-7927-53E988D1304C}"/>
                </a:ext>
              </a:extLst>
            </p:cNvPr>
            <p:cNvSpPr/>
            <p:nvPr/>
          </p:nvSpPr>
          <p:spPr>
            <a:xfrm rot="16200000" flipH="1" flipV="1">
              <a:off x="4908653" y="2014599"/>
              <a:ext cx="320040" cy="137160"/>
            </a:xfrm>
            <a:prstGeom prst="rightArrow">
              <a:avLst/>
            </a:prstGeom>
            <a:solidFill>
              <a:srgbClr val="1219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760">
                <a:solidFill>
                  <a:srgbClr val="FFFFFF"/>
                </a:solidFill>
                <a:latin typeface="Calibri" panose="020F0502020204030204"/>
              </a:endParaRPr>
            </a:p>
          </p:txBody>
        </p:sp>
        <p:sp>
          <p:nvSpPr>
            <p:cNvPr id="232" name="TextBox 231">
              <a:extLst>
                <a:ext uri="{FF2B5EF4-FFF2-40B4-BE49-F238E27FC236}">
                  <a16:creationId xmlns:a16="http://schemas.microsoft.com/office/drawing/2014/main" id="{38C4CA3B-7D05-24BF-A021-8CA51FE65109}"/>
                </a:ext>
              </a:extLst>
            </p:cNvPr>
            <p:cNvSpPr txBox="1"/>
            <p:nvPr/>
          </p:nvSpPr>
          <p:spPr>
            <a:xfrm>
              <a:off x="4459163" y="2040850"/>
              <a:ext cx="385149" cy="338555"/>
            </a:xfrm>
            <a:prstGeom prst="rect">
              <a:avLst/>
            </a:prstGeom>
            <a:noFill/>
          </p:spPr>
          <p:txBody>
            <a:bodyPr wrap="none" rtlCol="0">
              <a:spAutoFit/>
            </a:bodyPr>
            <a:lstStyle/>
            <a:p>
              <a:pPr defTabSz="238100" eaLnBrk="1" fontAlgn="auto" hangingPunct="1">
                <a:spcBef>
                  <a:spcPts val="0"/>
                </a:spcBef>
                <a:spcAft>
                  <a:spcPts val="0"/>
                </a:spcAft>
                <a:defRPr/>
              </a:pPr>
              <a:r>
                <a:rPr lang="en-US" altLang="zh-CN" sz="1050" b="1" dirty="0">
                  <a:latin typeface="Calibri" panose="020F0502020204030204" pitchFamily="34" charset="0"/>
                  <a:ea typeface="宋体" panose="02010600030101010101" pitchFamily="2" charset="-122"/>
                  <a:cs typeface="Calibri" panose="020F0502020204030204" pitchFamily="34" charset="0"/>
                </a:rPr>
                <a:t>2.</a:t>
              </a:r>
              <a:endParaRPr lang="en-US" sz="1050" b="1" dirty="0">
                <a:latin typeface="Calibri" panose="020F0502020204030204" pitchFamily="34" charset="0"/>
                <a:ea typeface="+mn-ea"/>
                <a:cs typeface="Calibri" panose="020F0502020204030204" pitchFamily="34" charset="0"/>
              </a:endParaRPr>
            </a:p>
          </p:txBody>
        </p:sp>
      </p:grpSp>
      <p:grpSp>
        <p:nvGrpSpPr>
          <p:cNvPr id="6" name="Group 5">
            <a:extLst>
              <a:ext uri="{FF2B5EF4-FFF2-40B4-BE49-F238E27FC236}">
                <a16:creationId xmlns:a16="http://schemas.microsoft.com/office/drawing/2014/main" id="{91069EBC-EA34-2E0B-843B-17096023C8B9}"/>
              </a:ext>
            </a:extLst>
          </p:cNvPr>
          <p:cNvGrpSpPr/>
          <p:nvPr/>
        </p:nvGrpSpPr>
        <p:grpSpPr>
          <a:xfrm>
            <a:off x="3344372" y="3794912"/>
            <a:ext cx="1371600" cy="665289"/>
            <a:chOff x="4459163" y="3916883"/>
            <a:chExt cx="1828800" cy="887052"/>
          </a:xfrm>
        </p:grpSpPr>
        <p:sp>
          <p:nvSpPr>
            <p:cNvPr id="171" name="Rounded Rectangle 170">
              <a:extLst>
                <a:ext uri="{FF2B5EF4-FFF2-40B4-BE49-F238E27FC236}">
                  <a16:creationId xmlns:a16="http://schemas.microsoft.com/office/drawing/2014/main" id="{633EE6CD-1260-F5A4-0333-A1368739B330}"/>
                </a:ext>
              </a:extLst>
            </p:cNvPr>
            <p:cNvSpPr/>
            <p:nvPr/>
          </p:nvSpPr>
          <p:spPr>
            <a:xfrm>
              <a:off x="4459163" y="4346735"/>
              <a:ext cx="1828800" cy="457200"/>
            </a:xfrm>
            <a:prstGeom prst="roundRect">
              <a:avLst/>
            </a:prstGeom>
            <a:solidFill>
              <a:srgbClr val="B3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r>
                <a:rPr lang="en-US" sz="1050" b="1" dirty="0">
                  <a:solidFill>
                    <a:srgbClr val="085606"/>
                  </a:solidFill>
                  <a:latin typeface="Calibri" panose="020F0502020204030204"/>
                </a:rPr>
                <a:t>Chimeric Reads</a:t>
              </a:r>
            </a:p>
          </p:txBody>
        </p:sp>
        <p:sp>
          <p:nvSpPr>
            <p:cNvPr id="182" name="Right Arrow 181">
              <a:extLst>
                <a:ext uri="{FF2B5EF4-FFF2-40B4-BE49-F238E27FC236}">
                  <a16:creationId xmlns:a16="http://schemas.microsoft.com/office/drawing/2014/main" id="{CEA62ACA-8A60-1833-5AC5-701AF1B4D869}"/>
                </a:ext>
              </a:extLst>
            </p:cNvPr>
            <p:cNvSpPr/>
            <p:nvPr/>
          </p:nvSpPr>
          <p:spPr>
            <a:xfrm rot="16200000" flipH="1" flipV="1">
              <a:off x="4908653" y="4008323"/>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760">
                <a:solidFill>
                  <a:srgbClr val="FFFFFF"/>
                </a:solidFill>
                <a:latin typeface="Calibri" panose="020F0502020204030204"/>
              </a:endParaRPr>
            </a:p>
          </p:txBody>
        </p:sp>
        <p:sp>
          <p:nvSpPr>
            <p:cNvPr id="233" name="TextBox 232">
              <a:extLst>
                <a:ext uri="{FF2B5EF4-FFF2-40B4-BE49-F238E27FC236}">
                  <a16:creationId xmlns:a16="http://schemas.microsoft.com/office/drawing/2014/main" id="{99461310-69F7-7C7D-E7FD-5249628C0D87}"/>
                </a:ext>
              </a:extLst>
            </p:cNvPr>
            <p:cNvSpPr txBox="1"/>
            <p:nvPr/>
          </p:nvSpPr>
          <p:spPr>
            <a:xfrm>
              <a:off x="4459163" y="4033223"/>
              <a:ext cx="385149" cy="338555"/>
            </a:xfrm>
            <a:prstGeom prst="rect">
              <a:avLst/>
            </a:prstGeom>
            <a:noFill/>
          </p:spPr>
          <p:txBody>
            <a:bodyPr wrap="none" rtlCol="0">
              <a:spAutoFit/>
            </a:bodyPr>
            <a:lstStyle/>
            <a:p>
              <a:pPr defTabSz="238100" eaLnBrk="1" fontAlgn="auto" hangingPunct="1">
                <a:spcBef>
                  <a:spcPts val="0"/>
                </a:spcBef>
                <a:spcAft>
                  <a:spcPts val="0"/>
                </a:spcAft>
                <a:defRPr/>
              </a:pPr>
              <a:r>
                <a:rPr lang="en-US" altLang="zh-CN" sz="1050" b="1" dirty="0">
                  <a:latin typeface="Calibri" panose="020F0502020204030204" pitchFamily="34" charset="0"/>
                  <a:ea typeface="宋体" panose="02010600030101010101" pitchFamily="2" charset="-122"/>
                  <a:cs typeface="Calibri" panose="020F0502020204030204" pitchFamily="34" charset="0"/>
                </a:rPr>
                <a:t>4.</a:t>
              </a:r>
              <a:endParaRPr lang="en-US" sz="1050" b="1" dirty="0">
                <a:latin typeface="Calibri" panose="020F0502020204030204" pitchFamily="34" charset="0"/>
                <a:ea typeface="+mn-ea"/>
                <a:cs typeface="Calibri" panose="020F0502020204030204" pitchFamily="34" charset="0"/>
              </a:endParaRPr>
            </a:p>
          </p:txBody>
        </p:sp>
      </p:grpSp>
      <p:grpSp>
        <p:nvGrpSpPr>
          <p:cNvPr id="12" name="Group 11">
            <a:extLst>
              <a:ext uri="{FF2B5EF4-FFF2-40B4-BE49-F238E27FC236}">
                <a16:creationId xmlns:a16="http://schemas.microsoft.com/office/drawing/2014/main" id="{F79B72D1-410E-C9C7-D706-F2BEF15D7E7F}"/>
              </a:ext>
            </a:extLst>
          </p:cNvPr>
          <p:cNvGrpSpPr/>
          <p:nvPr/>
        </p:nvGrpSpPr>
        <p:grpSpPr>
          <a:xfrm>
            <a:off x="3344373" y="4489450"/>
            <a:ext cx="1512248" cy="718398"/>
            <a:chOff x="4459163" y="4842933"/>
            <a:chExt cx="2016331" cy="957864"/>
          </a:xfrm>
        </p:grpSpPr>
        <p:sp>
          <p:nvSpPr>
            <p:cNvPr id="174" name="Rounded Rectangle 173">
              <a:extLst>
                <a:ext uri="{FF2B5EF4-FFF2-40B4-BE49-F238E27FC236}">
                  <a16:creationId xmlns:a16="http://schemas.microsoft.com/office/drawing/2014/main" id="{0251E52A-03E0-D519-AB07-371A1F3EDCB4}"/>
                </a:ext>
              </a:extLst>
            </p:cNvPr>
            <p:cNvSpPr/>
            <p:nvPr/>
          </p:nvSpPr>
          <p:spPr>
            <a:xfrm>
              <a:off x="4459163" y="5343597"/>
              <a:ext cx="1828800" cy="457200"/>
            </a:xfrm>
            <a:prstGeom prst="roundRect">
              <a:avLst/>
            </a:prstGeom>
            <a:solidFill>
              <a:srgbClr val="B3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r>
                <a:rPr lang="en-US" sz="1050" b="1" dirty="0">
                  <a:solidFill>
                    <a:srgbClr val="085606"/>
                  </a:solidFill>
                  <a:latin typeface="Calibri" panose="020F0502020204030204"/>
                </a:rPr>
                <a:t>Backsplice Junction Reads</a:t>
              </a:r>
            </a:p>
          </p:txBody>
        </p:sp>
        <p:sp>
          <p:nvSpPr>
            <p:cNvPr id="190" name="Right Arrow 189">
              <a:extLst>
                <a:ext uri="{FF2B5EF4-FFF2-40B4-BE49-F238E27FC236}">
                  <a16:creationId xmlns:a16="http://schemas.microsoft.com/office/drawing/2014/main" id="{B29D5B4C-FC51-EA28-D35B-C792332B224D}"/>
                </a:ext>
              </a:extLst>
            </p:cNvPr>
            <p:cNvSpPr/>
            <p:nvPr/>
          </p:nvSpPr>
          <p:spPr>
            <a:xfrm rot="16200000" flipH="1" flipV="1">
              <a:off x="4908653" y="5005185"/>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760">
                <a:solidFill>
                  <a:srgbClr val="FFFFFF"/>
                </a:solidFill>
                <a:latin typeface="Calibri" panose="020F0502020204030204"/>
              </a:endParaRPr>
            </a:p>
          </p:txBody>
        </p:sp>
        <p:sp>
          <p:nvSpPr>
            <p:cNvPr id="193" name="TextBox 192">
              <a:extLst>
                <a:ext uri="{FF2B5EF4-FFF2-40B4-BE49-F238E27FC236}">
                  <a16:creationId xmlns:a16="http://schemas.microsoft.com/office/drawing/2014/main" id="{E677F430-4B5E-BB7D-4EA8-F9BF0AB45594}"/>
                </a:ext>
              </a:extLst>
            </p:cNvPr>
            <p:cNvSpPr txBox="1"/>
            <p:nvPr/>
          </p:nvSpPr>
          <p:spPr>
            <a:xfrm>
              <a:off x="5192908" y="4842933"/>
              <a:ext cx="1282586" cy="461665"/>
            </a:xfrm>
            <a:prstGeom prst="rect">
              <a:avLst/>
            </a:prstGeom>
            <a:solidFill>
              <a:schemeClr val="bg1"/>
            </a:solidFill>
            <a:ln w="19050">
              <a:noFill/>
              <a:prstDash val="sysDot"/>
            </a:ln>
          </p:spPr>
          <p:txBody>
            <a:bodyPr wrap="square" rtlCol="0" anchor="ctr">
              <a:spAutoFit/>
            </a:bodyPr>
            <a:lstStyle/>
            <a:p>
              <a:pPr algn="ctr" defTabSz="238100" eaLnBrk="1" fontAlgn="auto" hangingPunct="1">
                <a:spcBef>
                  <a:spcPts val="0"/>
                </a:spcBef>
                <a:spcAft>
                  <a:spcPts val="0"/>
                </a:spcAft>
                <a:defRPr/>
              </a:pPr>
              <a:r>
                <a:rPr lang="en-US" sz="825" b="1" dirty="0">
                  <a:latin typeface="Courier" pitchFamily="2" charset="0"/>
                  <a:ea typeface="+mn-ea"/>
                  <a:cs typeface="Calibri" panose="020F0502020204030204" pitchFamily="34" charset="0"/>
                </a:rPr>
                <a:t>CIRCexplorer2</a:t>
              </a:r>
            </a:p>
          </p:txBody>
        </p:sp>
        <p:sp>
          <p:nvSpPr>
            <p:cNvPr id="234" name="TextBox 233">
              <a:extLst>
                <a:ext uri="{FF2B5EF4-FFF2-40B4-BE49-F238E27FC236}">
                  <a16:creationId xmlns:a16="http://schemas.microsoft.com/office/drawing/2014/main" id="{85ADD029-6BE0-E1D0-53FD-BDAE82A1A6A3}"/>
                </a:ext>
              </a:extLst>
            </p:cNvPr>
            <p:cNvSpPr txBox="1"/>
            <p:nvPr/>
          </p:nvSpPr>
          <p:spPr>
            <a:xfrm>
              <a:off x="4459163" y="5029410"/>
              <a:ext cx="385149" cy="338555"/>
            </a:xfrm>
            <a:prstGeom prst="rect">
              <a:avLst/>
            </a:prstGeom>
            <a:noFill/>
          </p:spPr>
          <p:txBody>
            <a:bodyPr wrap="none" rtlCol="0">
              <a:spAutoFit/>
            </a:bodyPr>
            <a:lstStyle/>
            <a:p>
              <a:pPr defTabSz="238100" eaLnBrk="1" fontAlgn="auto" hangingPunct="1">
                <a:spcBef>
                  <a:spcPts val="0"/>
                </a:spcBef>
                <a:spcAft>
                  <a:spcPts val="0"/>
                </a:spcAft>
                <a:defRPr/>
              </a:pPr>
              <a:r>
                <a:rPr lang="en-US" altLang="zh-CN" sz="1050" b="1" dirty="0">
                  <a:latin typeface="Calibri" panose="020F0502020204030204" pitchFamily="34" charset="0"/>
                  <a:ea typeface="宋体" panose="02010600030101010101" pitchFamily="2" charset="-122"/>
                  <a:cs typeface="Calibri" panose="020F0502020204030204" pitchFamily="34" charset="0"/>
                </a:rPr>
                <a:t>5.</a:t>
              </a:r>
              <a:endParaRPr lang="en-US" sz="1050" b="1" dirty="0">
                <a:latin typeface="Calibri" panose="020F0502020204030204" pitchFamily="34" charset="0"/>
                <a:ea typeface="+mn-ea"/>
                <a:cs typeface="Calibri" panose="020F0502020204030204" pitchFamily="34" charset="0"/>
              </a:endParaRPr>
            </a:p>
          </p:txBody>
        </p:sp>
      </p:grpSp>
      <p:grpSp>
        <p:nvGrpSpPr>
          <p:cNvPr id="18" name="Group 17">
            <a:extLst>
              <a:ext uri="{FF2B5EF4-FFF2-40B4-BE49-F238E27FC236}">
                <a16:creationId xmlns:a16="http://schemas.microsoft.com/office/drawing/2014/main" id="{CB04BD0C-0694-45DA-54C3-F19137B3C108}"/>
              </a:ext>
            </a:extLst>
          </p:cNvPr>
          <p:cNvGrpSpPr/>
          <p:nvPr/>
        </p:nvGrpSpPr>
        <p:grpSpPr>
          <a:xfrm>
            <a:off x="3344372" y="5290205"/>
            <a:ext cx="1371600" cy="665289"/>
            <a:chOff x="4459163" y="5910607"/>
            <a:chExt cx="1828800" cy="887052"/>
          </a:xfrm>
        </p:grpSpPr>
        <p:sp>
          <p:nvSpPr>
            <p:cNvPr id="175" name="Rounded Rectangle 174">
              <a:extLst>
                <a:ext uri="{FF2B5EF4-FFF2-40B4-BE49-F238E27FC236}">
                  <a16:creationId xmlns:a16="http://schemas.microsoft.com/office/drawing/2014/main" id="{F67F27A5-5CCD-7AB9-FB8A-AD4DF9563116}"/>
                </a:ext>
              </a:extLst>
            </p:cNvPr>
            <p:cNvSpPr/>
            <p:nvPr/>
          </p:nvSpPr>
          <p:spPr>
            <a:xfrm>
              <a:off x="4459163" y="6340459"/>
              <a:ext cx="1828800" cy="457200"/>
            </a:xfrm>
            <a:prstGeom prst="roundRect">
              <a:avLst/>
            </a:prstGeom>
            <a:solidFill>
              <a:srgbClr val="B3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r>
                <a:rPr lang="en-US" sz="1050" b="1" dirty="0">
                  <a:solidFill>
                    <a:srgbClr val="085606"/>
                  </a:solidFill>
                  <a:latin typeface="Calibri" panose="020F0502020204030204"/>
                </a:rPr>
                <a:t>CircRNA Discovery</a:t>
              </a:r>
            </a:p>
          </p:txBody>
        </p:sp>
        <p:sp>
          <p:nvSpPr>
            <p:cNvPr id="191" name="Right Arrow 190">
              <a:extLst>
                <a:ext uri="{FF2B5EF4-FFF2-40B4-BE49-F238E27FC236}">
                  <a16:creationId xmlns:a16="http://schemas.microsoft.com/office/drawing/2014/main" id="{05BE36F7-29C2-953A-7938-F69F38AD713C}"/>
                </a:ext>
              </a:extLst>
            </p:cNvPr>
            <p:cNvSpPr/>
            <p:nvPr/>
          </p:nvSpPr>
          <p:spPr>
            <a:xfrm rot="16200000" flipH="1" flipV="1">
              <a:off x="4908653" y="6002047"/>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eaLnBrk="1" fontAlgn="auto" hangingPunct="1">
                <a:spcBef>
                  <a:spcPts val="0"/>
                </a:spcBef>
                <a:spcAft>
                  <a:spcPts val="0"/>
                </a:spcAft>
                <a:defRPr/>
              </a:pPr>
              <a:endParaRPr lang="en-US" sz="760">
                <a:solidFill>
                  <a:srgbClr val="FFFFFF"/>
                </a:solidFill>
                <a:latin typeface="Calibri" panose="020F0502020204030204"/>
              </a:endParaRPr>
            </a:p>
          </p:txBody>
        </p:sp>
        <p:sp>
          <p:nvSpPr>
            <p:cNvPr id="235" name="TextBox 234">
              <a:extLst>
                <a:ext uri="{FF2B5EF4-FFF2-40B4-BE49-F238E27FC236}">
                  <a16:creationId xmlns:a16="http://schemas.microsoft.com/office/drawing/2014/main" id="{6CC38C18-EA86-0E78-CB54-692EF88C17E6}"/>
                </a:ext>
              </a:extLst>
            </p:cNvPr>
            <p:cNvSpPr txBox="1"/>
            <p:nvPr/>
          </p:nvSpPr>
          <p:spPr>
            <a:xfrm>
              <a:off x="4459163" y="6025598"/>
              <a:ext cx="385149" cy="338555"/>
            </a:xfrm>
            <a:prstGeom prst="rect">
              <a:avLst/>
            </a:prstGeom>
            <a:noFill/>
          </p:spPr>
          <p:txBody>
            <a:bodyPr wrap="none" rtlCol="0">
              <a:spAutoFit/>
            </a:bodyPr>
            <a:lstStyle/>
            <a:p>
              <a:pPr defTabSz="238100" eaLnBrk="1" fontAlgn="auto" hangingPunct="1">
                <a:spcBef>
                  <a:spcPts val="0"/>
                </a:spcBef>
                <a:spcAft>
                  <a:spcPts val="0"/>
                </a:spcAft>
                <a:defRPr/>
              </a:pPr>
              <a:r>
                <a:rPr lang="en-US" altLang="zh-CN" sz="1050" b="1" dirty="0">
                  <a:latin typeface="Calibri" panose="020F0502020204030204" pitchFamily="34" charset="0"/>
                  <a:ea typeface="宋体" panose="02010600030101010101" pitchFamily="2" charset="-122"/>
                  <a:cs typeface="Calibri" panose="020F0502020204030204" pitchFamily="34" charset="0"/>
                </a:rPr>
                <a:t>6.</a:t>
              </a:r>
              <a:endParaRPr lang="en-US" sz="1050" b="1" dirty="0">
                <a:latin typeface="Calibri" panose="020F0502020204030204" pitchFamily="34" charset="0"/>
                <a:ea typeface="+mn-ea"/>
                <a:cs typeface="Calibri" panose="020F0502020204030204" pitchFamily="34" charset="0"/>
              </a:endParaRPr>
            </a:p>
          </p:txBody>
        </p:sp>
      </p:grpSp>
      <p:grpSp>
        <p:nvGrpSpPr>
          <p:cNvPr id="8" name="Group 7">
            <a:extLst>
              <a:ext uri="{FF2B5EF4-FFF2-40B4-BE49-F238E27FC236}">
                <a16:creationId xmlns:a16="http://schemas.microsoft.com/office/drawing/2014/main" id="{74B96FD7-BDC2-FB96-A6CA-A2AD277B0086}"/>
              </a:ext>
            </a:extLst>
          </p:cNvPr>
          <p:cNvGrpSpPr/>
          <p:nvPr/>
        </p:nvGrpSpPr>
        <p:grpSpPr>
          <a:xfrm>
            <a:off x="6830520" y="3066651"/>
            <a:ext cx="1703880" cy="645904"/>
            <a:chOff x="9107358" y="2945868"/>
            <a:chExt cx="1818632" cy="811445"/>
          </a:xfrm>
        </p:grpSpPr>
        <p:sp>
          <p:nvSpPr>
            <p:cNvPr id="240" name="Rectangle 239">
              <a:extLst>
                <a:ext uri="{FF2B5EF4-FFF2-40B4-BE49-F238E27FC236}">
                  <a16:creationId xmlns:a16="http://schemas.microsoft.com/office/drawing/2014/main" id="{A38A4873-E4AE-9133-6295-EBB301F4DC47}"/>
                </a:ext>
              </a:extLst>
            </p:cNvPr>
            <p:cNvSpPr/>
            <p:nvPr/>
          </p:nvSpPr>
          <p:spPr>
            <a:xfrm>
              <a:off x="9213020" y="3256959"/>
              <a:ext cx="1345038" cy="137160"/>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endParaRPr lang="en-US" sz="1181" kern="0" dirty="0">
                <a:solidFill>
                  <a:sysClr val="windowText" lastClr="000000"/>
                </a:solidFill>
                <a:latin typeface="Calibri" panose="020F0502020204030204"/>
                <a:ea typeface="+mn-ea"/>
                <a:cs typeface="+mn-cs"/>
              </a:endParaRPr>
            </a:p>
          </p:txBody>
        </p:sp>
        <p:sp>
          <p:nvSpPr>
            <p:cNvPr id="241" name="Pentagon 240">
              <a:extLst>
                <a:ext uri="{FF2B5EF4-FFF2-40B4-BE49-F238E27FC236}">
                  <a16:creationId xmlns:a16="http://schemas.microsoft.com/office/drawing/2014/main" id="{D7EB05E3-68B7-5F08-0883-2CD8688FA312}"/>
                </a:ext>
              </a:extLst>
            </p:cNvPr>
            <p:cNvSpPr/>
            <p:nvPr/>
          </p:nvSpPr>
          <p:spPr>
            <a:xfrm>
              <a:off x="10193938" y="3438556"/>
              <a:ext cx="365760" cy="137160"/>
            </a:xfrm>
            <a:prstGeom prst="homePlate">
              <a:avLst/>
            </a:prstGeom>
            <a:solidFill>
              <a:srgbClr val="7030A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R1</a:t>
              </a:r>
            </a:p>
          </p:txBody>
        </p:sp>
        <p:sp>
          <p:nvSpPr>
            <p:cNvPr id="242" name="Pentagon 241">
              <a:extLst>
                <a:ext uri="{FF2B5EF4-FFF2-40B4-BE49-F238E27FC236}">
                  <a16:creationId xmlns:a16="http://schemas.microsoft.com/office/drawing/2014/main" id="{3A4783AF-7949-A967-B320-EB98FE4C4C3E}"/>
                </a:ext>
              </a:extLst>
            </p:cNvPr>
            <p:cNvSpPr/>
            <p:nvPr/>
          </p:nvSpPr>
          <p:spPr>
            <a:xfrm flipH="1">
              <a:off x="10560230" y="3438556"/>
              <a:ext cx="365760" cy="137160"/>
            </a:xfrm>
            <a:prstGeom prst="homePlate">
              <a:avLst/>
            </a:prstGeom>
            <a:solidFill>
              <a:srgbClr val="FFC00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R2</a:t>
              </a:r>
            </a:p>
          </p:txBody>
        </p:sp>
        <p:sp>
          <p:nvSpPr>
            <p:cNvPr id="246" name="Pentagon 245">
              <a:extLst>
                <a:ext uri="{FF2B5EF4-FFF2-40B4-BE49-F238E27FC236}">
                  <a16:creationId xmlns:a16="http://schemas.microsoft.com/office/drawing/2014/main" id="{52EACEF5-89C2-2E9C-E8AF-213D9AE655AD}"/>
                </a:ext>
              </a:extLst>
            </p:cNvPr>
            <p:cNvSpPr/>
            <p:nvPr/>
          </p:nvSpPr>
          <p:spPr>
            <a:xfrm>
              <a:off x="9296566" y="3620153"/>
              <a:ext cx="365760" cy="137160"/>
            </a:xfrm>
            <a:prstGeom prst="homePlate">
              <a:avLst/>
            </a:prstGeom>
            <a:solidFill>
              <a:srgbClr val="7030A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R1</a:t>
              </a:r>
            </a:p>
          </p:txBody>
        </p:sp>
        <p:sp>
          <p:nvSpPr>
            <p:cNvPr id="247" name="Pentagon 246">
              <a:extLst>
                <a:ext uri="{FF2B5EF4-FFF2-40B4-BE49-F238E27FC236}">
                  <a16:creationId xmlns:a16="http://schemas.microsoft.com/office/drawing/2014/main" id="{14FB47EA-1E17-592A-9B06-FBE3C1FAB72A}"/>
                </a:ext>
              </a:extLst>
            </p:cNvPr>
            <p:cNvSpPr/>
            <p:nvPr/>
          </p:nvSpPr>
          <p:spPr>
            <a:xfrm flipH="1">
              <a:off x="9760613" y="3620153"/>
              <a:ext cx="365760" cy="137160"/>
            </a:xfrm>
            <a:prstGeom prst="homePlate">
              <a:avLst/>
            </a:prstGeom>
            <a:solidFill>
              <a:srgbClr val="FFC00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R2</a:t>
              </a:r>
            </a:p>
          </p:txBody>
        </p:sp>
        <p:cxnSp>
          <p:nvCxnSpPr>
            <p:cNvPr id="248" name="Straight Connector 247">
              <a:extLst>
                <a:ext uri="{FF2B5EF4-FFF2-40B4-BE49-F238E27FC236}">
                  <a16:creationId xmlns:a16="http://schemas.microsoft.com/office/drawing/2014/main" id="{13495973-2B58-52E2-0339-8DA5B10C64E0}"/>
                </a:ext>
              </a:extLst>
            </p:cNvPr>
            <p:cNvCxnSpPr>
              <a:cxnSpLocks/>
            </p:cNvCxnSpPr>
            <p:nvPr/>
          </p:nvCxnSpPr>
          <p:spPr>
            <a:xfrm flipH="1">
              <a:off x="10555265" y="3253288"/>
              <a:ext cx="4434" cy="471208"/>
            </a:xfrm>
            <a:prstGeom prst="line">
              <a:avLst/>
            </a:prstGeom>
            <a:noFill/>
            <a:ln w="12700" cap="flat" cmpd="sng" algn="ctr">
              <a:solidFill>
                <a:srgbClr val="E7E6E6">
                  <a:lumMod val="50000"/>
                </a:srgbClr>
              </a:solidFill>
              <a:prstDash val="dash"/>
              <a:miter lim="800000"/>
            </a:ln>
            <a:effectLst/>
          </p:spPr>
        </p:cxnSp>
        <p:cxnSp>
          <p:nvCxnSpPr>
            <p:cNvPr id="249" name="Straight Connector 248">
              <a:extLst>
                <a:ext uri="{FF2B5EF4-FFF2-40B4-BE49-F238E27FC236}">
                  <a16:creationId xmlns:a16="http://schemas.microsoft.com/office/drawing/2014/main" id="{0D934A80-4827-B073-78BA-AAA2FC00FAB7}"/>
                </a:ext>
              </a:extLst>
            </p:cNvPr>
            <p:cNvCxnSpPr>
              <a:cxnSpLocks/>
            </p:cNvCxnSpPr>
            <p:nvPr/>
          </p:nvCxnSpPr>
          <p:spPr>
            <a:xfrm flipH="1">
              <a:off x="9207961" y="3253288"/>
              <a:ext cx="4434" cy="471208"/>
            </a:xfrm>
            <a:prstGeom prst="line">
              <a:avLst/>
            </a:prstGeom>
            <a:noFill/>
            <a:ln w="12700" cap="flat" cmpd="sng" algn="ctr">
              <a:solidFill>
                <a:srgbClr val="E7E6E6">
                  <a:lumMod val="50000"/>
                </a:srgbClr>
              </a:solidFill>
              <a:prstDash val="dash"/>
              <a:miter lim="800000"/>
            </a:ln>
            <a:effectLst/>
          </p:spPr>
        </p:cxnSp>
        <p:sp>
          <p:nvSpPr>
            <p:cNvPr id="250" name="TextBox 249">
              <a:extLst>
                <a:ext uri="{FF2B5EF4-FFF2-40B4-BE49-F238E27FC236}">
                  <a16:creationId xmlns:a16="http://schemas.microsoft.com/office/drawing/2014/main" id="{F35896B7-AC80-C888-E676-710DE9864E3C}"/>
                </a:ext>
              </a:extLst>
            </p:cNvPr>
            <p:cNvSpPr txBox="1"/>
            <p:nvPr/>
          </p:nvSpPr>
          <p:spPr>
            <a:xfrm>
              <a:off x="9107358" y="2952103"/>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5’</a:t>
              </a:r>
            </a:p>
          </p:txBody>
        </p:sp>
        <p:sp>
          <p:nvSpPr>
            <p:cNvPr id="251" name="TextBox 250">
              <a:extLst>
                <a:ext uri="{FF2B5EF4-FFF2-40B4-BE49-F238E27FC236}">
                  <a16:creationId xmlns:a16="http://schemas.microsoft.com/office/drawing/2014/main" id="{2D3FD989-F075-DD5A-7496-B8F8B0498E6C}"/>
                </a:ext>
              </a:extLst>
            </p:cNvPr>
            <p:cNvSpPr txBox="1"/>
            <p:nvPr/>
          </p:nvSpPr>
          <p:spPr>
            <a:xfrm>
              <a:off x="10432038" y="2945868"/>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3’</a:t>
              </a:r>
            </a:p>
          </p:txBody>
        </p:sp>
      </p:grpSp>
      <p:grpSp>
        <p:nvGrpSpPr>
          <p:cNvPr id="11" name="Group 10">
            <a:extLst>
              <a:ext uri="{FF2B5EF4-FFF2-40B4-BE49-F238E27FC236}">
                <a16:creationId xmlns:a16="http://schemas.microsoft.com/office/drawing/2014/main" id="{C61FDD5E-DDA2-766B-547A-EAC3E261B7E1}"/>
              </a:ext>
            </a:extLst>
          </p:cNvPr>
          <p:cNvGrpSpPr/>
          <p:nvPr/>
        </p:nvGrpSpPr>
        <p:grpSpPr>
          <a:xfrm>
            <a:off x="6831091" y="3805689"/>
            <a:ext cx="1579914" cy="619782"/>
            <a:chOff x="9108120" y="3931252"/>
            <a:chExt cx="1686317" cy="778628"/>
          </a:xfrm>
        </p:grpSpPr>
        <p:sp>
          <p:nvSpPr>
            <p:cNvPr id="243" name="Rectangle 242">
              <a:extLst>
                <a:ext uri="{FF2B5EF4-FFF2-40B4-BE49-F238E27FC236}">
                  <a16:creationId xmlns:a16="http://schemas.microsoft.com/office/drawing/2014/main" id="{07E805A3-F904-910A-E565-B3955BEE9EB4}"/>
                </a:ext>
              </a:extLst>
            </p:cNvPr>
            <p:cNvSpPr/>
            <p:nvPr/>
          </p:nvSpPr>
          <p:spPr>
            <a:xfrm>
              <a:off x="9213020" y="4238994"/>
              <a:ext cx="1345038" cy="137160"/>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endParaRPr lang="en-US" sz="1181" kern="0" dirty="0">
                <a:solidFill>
                  <a:sysClr val="windowText" lastClr="000000"/>
                </a:solidFill>
                <a:latin typeface="Calibri" panose="020F0502020204030204"/>
                <a:ea typeface="+mn-ea"/>
                <a:cs typeface="+mn-cs"/>
              </a:endParaRPr>
            </a:p>
          </p:txBody>
        </p:sp>
        <p:sp>
          <p:nvSpPr>
            <p:cNvPr id="244" name="Pentagon 243">
              <a:extLst>
                <a:ext uri="{FF2B5EF4-FFF2-40B4-BE49-F238E27FC236}">
                  <a16:creationId xmlns:a16="http://schemas.microsoft.com/office/drawing/2014/main" id="{F42CE71A-3652-D1D1-5EF8-864E8B88337F}"/>
                </a:ext>
              </a:extLst>
            </p:cNvPr>
            <p:cNvSpPr/>
            <p:nvPr/>
          </p:nvSpPr>
          <p:spPr>
            <a:xfrm>
              <a:off x="10111733" y="4395338"/>
              <a:ext cx="365760" cy="137160"/>
            </a:xfrm>
            <a:prstGeom prst="homePlate">
              <a:avLst/>
            </a:prstGeom>
            <a:solidFill>
              <a:srgbClr val="7030A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R1</a:t>
              </a:r>
            </a:p>
          </p:txBody>
        </p:sp>
        <p:sp>
          <p:nvSpPr>
            <p:cNvPr id="245" name="Pentagon 244">
              <a:extLst>
                <a:ext uri="{FF2B5EF4-FFF2-40B4-BE49-F238E27FC236}">
                  <a16:creationId xmlns:a16="http://schemas.microsoft.com/office/drawing/2014/main" id="{FF1934BC-93F8-DFF0-95D8-F7DEAB142E30}"/>
                </a:ext>
              </a:extLst>
            </p:cNvPr>
            <p:cNvSpPr/>
            <p:nvPr/>
          </p:nvSpPr>
          <p:spPr>
            <a:xfrm flipH="1">
              <a:off x="9343645" y="4395338"/>
              <a:ext cx="365760" cy="137160"/>
            </a:xfrm>
            <a:prstGeom prst="homePlate">
              <a:avLst/>
            </a:prstGeom>
            <a:solidFill>
              <a:srgbClr val="FFC00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R2</a:t>
              </a:r>
            </a:p>
          </p:txBody>
        </p:sp>
        <p:cxnSp>
          <p:nvCxnSpPr>
            <p:cNvPr id="252" name="Straight Connector 251">
              <a:extLst>
                <a:ext uri="{FF2B5EF4-FFF2-40B4-BE49-F238E27FC236}">
                  <a16:creationId xmlns:a16="http://schemas.microsoft.com/office/drawing/2014/main" id="{C330B3D8-9709-186A-DF1B-235DBE2931F2}"/>
                </a:ext>
              </a:extLst>
            </p:cNvPr>
            <p:cNvCxnSpPr>
              <a:cxnSpLocks/>
            </p:cNvCxnSpPr>
            <p:nvPr/>
          </p:nvCxnSpPr>
          <p:spPr>
            <a:xfrm flipH="1">
              <a:off x="10556027" y="4238672"/>
              <a:ext cx="4434" cy="471208"/>
            </a:xfrm>
            <a:prstGeom prst="line">
              <a:avLst/>
            </a:prstGeom>
            <a:noFill/>
            <a:ln w="12700" cap="flat" cmpd="sng" algn="ctr">
              <a:solidFill>
                <a:srgbClr val="E7E6E6">
                  <a:lumMod val="50000"/>
                </a:srgbClr>
              </a:solidFill>
              <a:prstDash val="dash"/>
              <a:miter lim="800000"/>
            </a:ln>
            <a:effectLst/>
          </p:spPr>
        </p:cxnSp>
        <p:cxnSp>
          <p:nvCxnSpPr>
            <p:cNvPr id="253" name="Straight Connector 252">
              <a:extLst>
                <a:ext uri="{FF2B5EF4-FFF2-40B4-BE49-F238E27FC236}">
                  <a16:creationId xmlns:a16="http://schemas.microsoft.com/office/drawing/2014/main" id="{EA76C267-77F4-152F-E876-4392857C1845}"/>
                </a:ext>
              </a:extLst>
            </p:cNvPr>
            <p:cNvCxnSpPr>
              <a:cxnSpLocks/>
            </p:cNvCxnSpPr>
            <p:nvPr/>
          </p:nvCxnSpPr>
          <p:spPr>
            <a:xfrm flipH="1">
              <a:off x="9208723" y="4238672"/>
              <a:ext cx="4434" cy="471208"/>
            </a:xfrm>
            <a:prstGeom prst="line">
              <a:avLst/>
            </a:prstGeom>
            <a:noFill/>
            <a:ln w="12700" cap="flat" cmpd="sng" algn="ctr">
              <a:solidFill>
                <a:srgbClr val="E7E6E6">
                  <a:lumMod val="50000"/>
                </a:srgbClr>
              </a:solidFill>
              <a:prstDash val="dash"/>
              <a:miter lim="800000"/>
            </a:ln>
            <a:effectLst/>
          </p:spPr>
        </p:cxnSp>
        <p:sp>
          <p:nvSpPr>
            <p:cNvPr id="254" name="TextBox 253">
              <a:extLst>
                <a:ext uri="{FF2B5EF4-FFF2-40B4-BE49-F238E27FC236}">
                  <a16:creationId xmlns:a16="http://schemas.microsoft.com/office/drawing/2014/main" id="{4C657CB7-8684-F585-52A5-1E5553BCF0AE}"/>
                </a:ext>
              </a:extLst>
            </p:cNvPr>
            <p:cNvSpPr txBox="1"/>
            <p:nvPr/>
          </p:nvSpPr>
          <p:spPr>
            <a:xfrm>
              <a:off x="9108120" y="3937487"/>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5’</a:t>
              </a:r>
            </a:p>
          </p:txBody>
        </p:sp>
        <p:sp>
          <p:nvSpPr>
            <p:cNvPr id="255" name="TextBox 254">
              <a:extLst>
                <a:ext uri="{FF2B5EF4-FFF2-40B4-BE49-F238E27FC236}">
                  <a16:creationId xmlns:a16="http://schemas.microsoft.com/office/drawing/2014/main" id="{06EE2764-0FA0-E2FB-57FF-B4D1A75834DF}"/>
                </a:ext>
              </a:extLst>
            </p:cNvPr>
            <p:cNvSpPr txBox="1"/>
            <p:nvPr/>
          </p:nvSpPr>
          <p:spPr>
            <a:xfrm>
              <a:off x="10432800" y="3931252"/>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3’</a:t>
              </a:r>
            </a:p>
          </p:txBody>
        </p:sp>
      </p:grpSp>
      <p:grpSp>
        <p:nvGrpSpPr>
          <p:cNvPr id="17" name="Group 16">
            <a:extLst>
              <a:ext uri="{FF2B5EF4-FFF2-40B4-BE49-F238E27FC236}">
                <a16:creationId xmlns:a16="http://schemas.microsoft.com/office/drawing/2014/main" id="{0A98906D-F289-4140-3CA2-4FDBB84C0C72}"/>
              </a:ext>
            </a:extLst>
          </p:cNvPr>
          <p:cNvGrpSpPr/>
          <p:nvPr/>
        </p:nvGrpSpPr>
        <p:grpSpPr>
          <a:xfrm>
            <a:off x="6830596" y="4544338"/>
            <a:ext cx="1605532" cy="781319"/>
            <a:chOff x="9107459" y="4916117"/>
            <a:chExt cx="1713660" cy="981567"/>
          </a:xfrm>
        </p:grpSpPr>
        <p:sp>
          <p:nvSpPr>
            <p:cNvPr id="256" name="Rectangle 255">
              <a:extLst>
                <a:ext uri="{FF2B5EF4-FFF2-40B4-BE49-F238E27FC236}">
                  <a16:creationId xmlns:a16="http://schemas.microsoft.com/office/drawing/2014/main" id="{2166AD16-1D52-73ED-C1B7-EEC6061D9D99}"/>
                </a:ext>
              </a:extLst>
            </p:cNvPr>
            <p:cNvSpPr/>
            <p:nvPr/>
          </p:nvSpPr>
          <p:spPr>
            <a:xfrm>
              <a:off x="9207961" y="5217949"/>
              <a:ext cx="1345038" cy="137160"/>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endParaRPr lang="en-US" sz="1181" kern="0" dirty="0">
                <a:solidFill>
                  <a:sysClr val="windowText" lastClr="000000"/>
                </a:solidFill>
                <a:latin typeface="Calibri" panose="020F0502020204030204"/>
                <a:ea typeface="+mn-ea"/>
                <a:cs typeface="+mn-cs"/>
              </a:endParaRPr>
            </a:p>
          </p:txBody>
        </p:sp>
        <p:sp>
          <p:nvSpPr>
            <p:cNvPr id="257" name="Pentagon 256">
              <a:extLst>
                <a:ext uri="{FF2B5EF4-FFF2-40B4-BE49-F238E27FC236}">
                  <a16:creationId xmlns:a16="http://schemas.microsoft.com/office/drawing/2014/main" id="{31A3D51C-D8B3-C1C8-2FF7-FB93624FC9DF}"/>
                </a:ext>
              </a:extLst>
            </p:cNvPr>
            <p:cNvSpPr/>
            <p:nvPr/>
          </p:nvSpPr>
          <p:spPr>
            <a:xfrm>
              <a:off x="9203017" y="5759594"/>
              <a:ext cx="365760" cy="137160"/>
            </a:xfrm>
            <a:prstGeom prst="homePlate">
              <a:avLst/>
            </a:prstGeom>
            <a:solidFill>
              <a:srgbClr val="7030A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R1</a:t>
              </a:r>
            </a:p>
          </p:txBody>
        </p:sp>
        <p:sp>
          <p:nvSpPr>
            <p:cNvPr id="258" name="Pentagon 257">
              <a:extLst>
                <a:ext uri="{FF2B5EF4-FFF2-40B4-BE49-F238E27FC236}">
                  <a16:creationId xmlns:a16="http://schemas.microsoft.com/office/drawing/2014/main" id="{739616A0-0651-4260-7FF1-32506A7B9E03}"/>
                </a:ext>
              </a:extLst>
            </p:cNvPr>
            <p:cNvSpPr/>
            <p:nvPr/>
          </p:nvSpPr>
          <p:spPr>
            <a:xfrm flipH="1">
              <a:off x="9564027" y="5382141"/>
              <a:ext cx="365760" cy="137160"/>
            </a:xfrm>
            <a:prstGeom prst="homePlate">
              <a:avLst/>
            </a:prstGeom>
            <a:solidFill>
              <a:srgbClr val="FFC00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R2</a:t>
              </a:r>
            </a:p>
          </p:txBody>
        </p:sp>
        <p:sp>
          <p:nvSpPr>
            <p:cNvPr id="259" name="TextBox 258">
              <a:extLst>
                <a:ext uri="{FF2B5EF4-FFF2-40B4-BE49-F238E27FC236}">
                  <a16:creationId xmlns:a16="http://schemas.microsoft.com/office/drawing/2014/main" id="{4E8F3229-55A3-9885-B2D5-7A353F5D8853}"/>
                </a:ext>
              </a:extLst>
            </p:cNvPr>
            <p:cNvSpPr txBox="1"/>
            <p:nvPr/>
          </p:nvSpPr>
          <p:spPr>
            <a:xfrm>
              <a:off x="9107459" y="4916117"/>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5’</a:t>
              </a:r>
            </a:p>
          </p:txBody>
        </p:sp>
        <p:sp>
          <p:nvSpPr>
            <p:cNvPr id="260" name="TextBox 259">
              <a:extLst>
                <a:ext uri="{FF2B5EF4-FFF2-40B4-BE49-F238E27FC236}">
                  <a16:creationId xmlns:a16="http://schemas.microsoft.com/office/drawing/2014/main" id="{BF42CBA9-01A3-6193-2805-A1D25641F4AA}"/>
                </a:ext>
              </a:extLst>
            </p:cNvPr>
            <p:cNvSpPr txBox="1"/>
            <p:nvPr/>
          </p:nvSpPr>
          <p:spPr>
            <a:xfrm>
              <a:off x="10459482" y="4916117"/>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3’</a:t>
              </a:r>
            </a:p>
          </p:txBody>
        </p:sp>
        <p:cxnSp>
          <p:nvCxnSpPr>
            <p:cNvPr id="261" name="Straight Connector 260">
              <a:extLst>
                <a:ext uri="{FF2B5EF4-FFF2-40B4-BE49-F238E27FC236}">
                  <a16:creationId xmlns:a16="http://schemas.microsoft.com/office/drawing/2014/main" id="{93D9F0B0-D614-2744-5145-E7FD8D4A3498}"/>
                </a:ext>
              </a:extLst>
            </p:cNvPr>
            <p:cNvCxnSpPr>
              <a:cxnSpLocks/>
            </p:cNvCxnSpPr>
            <p:nvPr/>
          </p:nvCxnSpPr>
          <p:spPr>
            <a:xfrm flipH="1">
              <a:off x="10547020" y="5221028"/>
              <a:ext cx="0" cy="676656"/>
            </a:xfrm>
            <a:prstGeom prst="line">
              <a:avLst/>
            </a:prstGeom>
            <a:noFill/>
            <a:ln w="12700" cap="flat" cmpd="sng" algn="ctr">
              <a:solidFill>
                <a:srgbClr val="E7E6E6">
                  <a:lumMod val="50000"/>
                </a:srgbClr>
              </a:solidFill>
              <a:prstDash val="dash"/>
              <a:miter lim="800000"/>
            </a:ln>
            <a:effectLst/>
          </p:spPr>
        </p:cxnSp>
        <p:sp>
          <p:nvSpPr>
            <p:cNvPr id="262" name="Rectangle 261">
              <a:extLst>
                <a:ext uri="{FF2B5EF4-FFF2-40B4-BE49-F238E27FC236}">
                  <a16:creationId xmlns:a16="http://schemas.microsoft.com/office/drawing/2014/main" id="{CA31D28C-5556-BF9E-45F5-A5090C023BD9}"/>
                </a:ext>
              </a:extLst>
            </p:cNvPr>
            <p:cNvSpPr/>
            <p:nvPr/>
          </p:nvSpPr>
          <p:spPr>
            <a:xfrm>
              <a:off x="9206130" y="5567973"/>
              <a:ext cx="926899" cy="137160"/>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endParaRPr lang="en-US" sz="1181" kern="0" dirty="0">
                <a:solidFill>
                  <a:sysClr val="windowText" lastClr="000000"/>
                </a:solidFill>
                <a:latin typeface="Calibri" panose="020F0502020204030204"/>
                <a:ea typeface="+mn-ea"/>
                <a:cs typeface="+mn-cs"/>
              </a:endParaRPr>
            </a:p>
          </p:txBody>
        </p:sp>
        <p:cxnSp>
          <p:nvCxnSpPr>
            <p:cNvPr id="263" name="Straight Connector 262">
              <a:extLst>
                <a:ext uri="{FF2B5EF4-FFF2-40B4-BE49-F238E27FC236}">
                  <a16:creationId xmlns:a16="http://schemas.microsoft.com/office/drawing/2014/main" id="{01EC423E-AE4A-9EF4-11A7-A03F0B437A17}"/>
                </a:ext>
              </a:extLst>
            </p:cNvPr>
            <p:cNvCxnSpPr>
              <a:cxnSpLocks/>
            </p:cNvCxnSpPr>
            <p:nvPr/>
          </p:nvCxnSpPr>
          <p:spPr>
            <a:xfrm>
              <a:off x="9568777" y="5218404"/>
              <a:ext cx="0" cy="675096"/>
            </a:xfrm>
            <a:prstGeom prst="line">
              <a:avLst/>
            </a:prstGeom>
            <a:noFill/>
            <a:ln w="12700" cap="flat" cmpd="sng" algn="ctr">
              <a:solidFill>
                <a:srgbClr val="E7E6E6">
                  <a:lumMod val="50000"/>
                </a:srgbClr>
              </a:solidFill>
              <a:prstDash val="dash"/>
              <a:miter lim="800000"/>
            </a:ln>
            <a:effectLst/>
          </p:spPr>
        </p:cxnSp>
      </p:grpSp>
      <p:grpSp>
        <p:nvGrpSpPr>
          <p:cNvPr id="14" name="Group 13">
            <a:extLst>
              <a:ext uri="{FF2B5EF4-FFF2-40B4-BE49-F238E27FC236}">
                <a16:creationId xmlns:a16="http://schemas.microsoft.com/office/drawing/2014/main" id="{8AC69651-5300-DD9F-7103-CBA15F5413F5}"/>
              </a:ext>
            </a:extLst>
          </p:cNvPr>
          <p:cNvGrpSpPr/>
          <p:nvPr/>
        </p:nvGrpSpPr>
        <p:grpSpPr>
          <a:xfrm>
            <a:off x="1630836" y="3616297"/>
            <a:ext cx="1530991" cy="1429394"/>
            <a:chOff x="2521936" y="3941404"/>
            <a:chExt cx="1693833" cy="1643184"/>
          </a:xfrm>
        </p:grpSpPr>
        <p:sp>
          <p:nvSpPr>
            <p:cNvPr id="207" name="TextBox 206">
              <a:extLst>
                <a:ext uri="{FF2B5EF4-FFF2-40B4-BE49-F238E27FC236}">
                  <a16:creationId xmlns:a16="http://schemas.microsoft.com/office/drawing/2014/main" id="{F944D220-BE1A-0F44-A60F-89953C55185A}"/>
                </a:ext>
              </a:extLst>
            </p:cNvPr>
            <p:cNvSpPr txBox="1"/>
            <p:nvPr/>
          </p:nvSpPr>
          <p:spPr>
            <a:xfrm>
              <a:off x="2521936" y="3941404"/>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5’</a:t>
              </a:r>
            </a:p>
          </p:txBody>
        </p:sp>
        <p:sp>
          <p:nvSpPr>
            <p:cNvPr id="208" name="TextBox 207">
              <a:extLst>
                <a:ext uri="{FF2B5EF4-FFF2-40B4-BE49-F238E27FC236}">
                  <a16:creationId xmlns:a16="http://schemas.microsoft.com/office/drawing/2014/main" id="{F5D3F9CC-CED3-8ABD-2F24-2CE2A2EDD116}"/>
                </a:ext>
              </a:extLst>
            </p:cNvPr>
            <p:cNvSpPr txBox="1"/>
            <p:nvPr/>
          </p:nvSpPr>
          <p:spPr>
            <a:xfrm>
              <a:off x="3854132" y="3941404"/>
              <a:ext cx="361637" cy="307776"/>
            </a:xfrm>
            <a:prstGeom prst="rect">
              <a:avLst/>
            </a:prstGeom>
            <a:noFill/>
          </p:spPr>
          <p:txBody>
            <a:bodyPr wrap="none" rtlCol="0">
              <a:spAutoFit/>
            </a:bodyPr>
            <a:lstStyle/>
            <a:p>
              <a:pPr defTabSz="238100" eaLnBrk="1" fontAlgn="auto" hangingPunct="1">
                <a:spcBef>
                  <a:spcPts val="0"/>
                </a:spcBef>
                <a:spcAft>
                  <a:spcPts val="0"/>
                </a:spcAft>
                <a:defRPr/>
              </a:pPr>
              <a:r>
                <a:rPr lang="en-US" sz="900" dirty="0">
                  <a:solidFill>
                    <a:srgbClr val="000000"/>
                  </a:solidFill>
                  <a:latin typeface="Calibri" panose="020F0502020204030204" pitchFamily="34" charset="0"/>
                  <a:ea typeface="+mn-ea"/>
                  <a:cs typeface="Calibri" panose="020F0502020204030204" pitchFamily="34" charset="0"/>
                </a:rPr>
                <a:t>3’</a:t>
              </a:r>
            </a:p>
          </p:txBody>
        </p:sp>
        <p:sp>
          <p:nvSpPr>
            <p:cNvPr id="212" name="Rectangle 211">
              <a:extLst>
                <a:ext uri="{FF2B5EF4-FFF2-40B4-BE49-F238E27FC236}">
                  <a16:creationId xmlns:a16="http://schemas.microsoft.com/office/drawing/2014/main" id="{C5EE34EC-8590-C233-F6EA-C264A31D9315}"/>
                </a:ext>
              </a:extLst>
            </p:cNvPr>
            <p:cNvSpPr/>
            <p:nvPr/>
          </p:nvSpPr>
          <p:spPr>
            <a:xfrm>
              <a:off x="2642903" y="4247053"/>
              <a:ext cx="1345038" cy="137160"/>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endParaRPr lang="en-US" sz="1181" kern="0" dirty="0">
                <a:solidFill>
                  <a:sysClr val="windowText" lastClr="000000"/>
                </a:solidFill>
                <a:latin typeface="Calibri" panose="020F0502020204030204"/>
                <a:ea typeface="+mn-ea"/>
                <a:cs typeface="+mn-cs"/>
              </a:endParaRPr>
            </a:p>
          </p:txBody>
        </p:sp>
        <p:sp>
          <p:nvSpPr>
            <p:cNvPr id="213" name="Pentagon 212">
              <a:extLst>
                <a:ext uri="{FF2B5EF4-FFF2-40B4-BE49-F238E27FC236}">
                  <a16:creationId xmlns:a16="http://schemas.microsoft.com/office/drawing/2014/main" id="{E8F62642-5638-A7BD-72D2-3B0DF2D006BA}"/>
                </a:ext>
              </a:extLst>
            </p:cNvPr>
            <p:cNvSpPr/>
            <p:nvPr/>
          </p:nvSpPr>
          <p:spPr>
            <a:xfrm>
              <a:off x="3620421" y="4406231"/>
              <a:ext cx="365760" cy="137160"/>
            </a:xfrm>
            <a:prstGeom prst="homePlate">
              <a:avLst/>
            </a:prstGeom>
            <a:solidFill>
              <a:srgbClr val="7030A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R1</a:t>
              </a:r>
            </a:p>
          </p:txBody>
        </p:sp>
        <p:sp>
          <p:nvSpPr>
            <p:cNvPr id="214" name="Pentagon 213">
              <a:extLst>
                <a:ext uri="{FF2B5EF4-FFF2-40B4-BE49-F238E27FC236}">
                  <a16:creationId xmlns:a16="http://schemas.microsoft.com/office/drawing/2014/main" id="{0FE04B9D-B99C-BA92-6823-EDB275AE241D}"/>
                </a:ext>
              </a:extLst>
            </p:cNvPr>
            <p:cNvSpPr/>
            <p:nvPr/>
          </p:nvSpPr>
          <p:spPr>
            <a:xfrm flipH="1">
              <a:off x="2642903" y="4406231"/>
              <a:ext cx="365760" cy="137160"/>
            </a:xfrm>
            <a:prstGeom prst="homePlate">
              <a:avLst/>
            </a:prstGeom>
            <a:solidFill>
              <a:srgbClr val="FFC000"/>
            </a:solidFill>
            <a:ln w="12700" cap="flat" cmpd="sng" algn="ctr">
              <a:noFill/>
              <a:prstDash val="solid"/>
              <a:miter lim="800000"/>
            </a:ln>
            <a:effectLst/>
          </p:spPr>
          <p:txBody>
            <a:bodyPr rtlCol="0" anchor="ctr"/>
            <a:lstStyle/>
            <a:p>
              <a:pPr algn="ctr" defTabSz="771525" eaLnBrk="1" fontAlgn="auto" hangingPunct="1">
                <a:spcBef>
                  <a:spcPts val="0"/>
                </a:spcBef>
                <a:spcAft>
                  <a:spcPts val="0"/>
                </a:spcAft>
                <a:defRPr/>
              </a:pPr>
              <a:r>
                <a:rPr lang="en-US" sz="825" kern="0" dirty="0">
                  <a:solidFill>
                    <a:prstClr val="white"/>
                  </a:solidFill>
                  <a:latin typeface="Calibri" panose="020F0502020204030204"/>
                  <a:ea typeface="+mn-ea"/>
                  <a:cs typeface="+mn-cs"/>
                </a:rPr>
                <a:t>R2</a:t>
              </a:r>
            </a:p>
          </p:txBody>
        </p:sp>
        <p:cxnSp>
          <p:nvCxnSpPr>
            <p:cNvPr id="210" name="Straight Connector 209">
              <a:extLst>
                <a:ext uri="{FF2B5EF4-FFF2-40B4-BE49-F238E27FC236}">
                  <a16:creationId xmlns:a16="http://schemas.microsoft.com/office/drawing/2014/main" id="{D364D3EA-24B4-A02A-A19B-FA2859E2F924}"/>
                </a:ext>
              </a:extLst>
            </p:cNvPr>
            <p:cNvCxnSpPr>
              <a:cxnSpLocks/>
            </p:cNvCxnSpPr>
            <p:nvPr/>
          </p:nvCxnSpPr>
          <p:spPr>
            <a:xfrm flipH="1">
              <a:off x="2635168" y="4234667"/>
              <a:ext cx="0" cy="1347297"/>
            </a:xfrm>
            <a:prstGeom prst="line">
              <a:avLst/>
            </a:prstGeom>
            <a:noFill/>
            <a:ln w="12700" cap="flat" cmpd="sng" algn="ctr">
              <a:solidFill>
                <a:srgbClr val="E7E6E6">
                  <a:lumMod val="50000"/>
                </a:srgbClr>
              </a:solidFill>
              <a:prstDash val="dash"/>
              <a:miter lim="800000"/>
            </a:ln>
            <a:effectLst/>
          </p:spPr>
        </p:cxnSp>
        <p:cxnSp>
          <p:nvCxnSpPr>
            <p:cNvPr id="209" name="Straight Connector 208">
              <a:extLst>
                <a:ext uri="{FF2B5EF4-FFF2-40B4-BE49-F238E27FC236}">
                  <a16:creationId xmlns:a16="http://schemas.microsoft.com/office/drawing/2014/main" id="{DCABD165-E475-5708-2B30-843E03CD4B79}"/>
                </a:ext>
              </a:extLst>
            </p:cNvPr>
            <p:cNvCxnSpPr>
              <a:cxnSpLocks/>
            </p:cNvCxnSpPr>
            <p:nvPr/>
          </p:nvCxnSpPr>
          <p:spPr>
            <a:xfrm flipH="1">
              <a:off x="3973501" y="4237291"/>
              <a:ext cx="0" cy="1347297"/>
            </a:xfrm>
            <a:prstGeom prst="line">
              <a:avLst/>
            </a:prstGeom>
            <a:noFill/>
            <a:ln w="12700" cap="flat" cmpd="sng" algn="ctr">
              <a:solidFill>
                <a:srgbClr val="E7E6E6">
                  <a:lumMod val="50000"/>
                </a:srgbClr>
              </a:solidFill>
              <a:prstDash val="dash"/>
              <a:miter lim="800000"/>
            </a:ln>
            <a:effectLst/>
          </p:spPr>
        </p:cxnSp>
      </p:grpSp>
      <p:grpSp>
        <p:nvGrpSpPr>
          <p:cNvPr id="25" name="Group 24">
            <a:extLst>
              <a:ext uri="{FF2B5EF4-FFF2-40B4-BE49-F238E27FC236}">
                <a16:creationId xmlns:a16="http://schemas.microsoft.com/office/drawing/2014/main" id="{94646CD9-1D98-3556-8D7F-C91672B91922}"/>
              </a:ext>
            </a:extLst>
          </p:cNvPr>
          <p:cNvGrpSpPr/>
          <p:nvPr/>
        </p:nvGrpSpPr>
        <p:grpSpPr>
          <a:xfrm>
            <a:off x="5131058" y="941137"/>
            <a:ext cx="1943428" cy="682534"/>
            <a:chOff x="6841410" y="111850"/>
            <a:chExt cx="2591236" cy="910044"/>
          </a:xfrm>
        </p:grpSpPr>
        <p:sp>
          <p:nvSpPr>
            <p:cNvPr id="162" name="TextBox 161">
              <a:extLst>
                <a:ext uri="{FF2B5EF4-FFF2-40B4-BE49-F238E27FC236}">
                  <a16:creationId xmlns:a16="http://schemas.microsoft.com/office/drawing/2014/main" id="{3E0155DD-F81B-0641-CBAF-F7E49987869B}"/>
                </a:ext>
              </a:extLst>
            </p:cNvPr>
            <p:cNvSpPr txBox="1"/>
            <p:nvPr/>
          </p:nvSpPr>
          <p:spPr>
            <a:xfrm>
              <a:off x="7993790" y="683340"/>
              <a:ext cx="1438856" cy="338554"/>
            </a:xfrm>
            <a:prstGeom prst="rect">
              <a:avLst/>
            </a:prstGeom>
            <a:noFill/>
          </p:spPr>
          <p:txBody>
            <a:bodyPr wrap="none" rtlCol="0">
              <a:spAutoFit/>
            </a:bodyPr>
            <a:lstStyle/>
            <a:p>
              <a:pPr defTabSz="238100" eaLnBrk="1" fontAlgn="auto" hangingPunct="1">
                <a:spcBef>
                  <a:spcPts val="0"/>
                </a:spcBef>
                <a:spcAft>
                  <a:spcPts val="0"/>
                </a:spcAft>
                <a:defRPr/>
              </a:pPr>
              <a:r>
                <a:rPr lang="en-US" sz="1050" b="1" dirty="0">
                  <a:solidFill>
                    <a:srgbClr val="7030A0"/>
                  </a:solidFill>
                  <a:latin typeface="Calibri" panose="020F0502020204030204" pitchFamily="34" charset="0"/>
                  <a:ea typeface="+mn-ea"/>
                  <a:cs typeface="Calibri" panose="020F0502020204030204" pitchFamily="34" charset="0"/>
                </a:rPr>
                <a:t>RNA Transcripts</a:t>
              </a:r>
            </a:p>
          </p:txBody>
        </p:sp>
        <p:grpSp>
          <p:nvGrpSpPr>
            <p:cNvPr id="2" name="Group 1">
              <a:extLst>
                <a:ext uri="{FF2B5EF4-FFF2-40B4-BE49-F238E27FC236}">
                  <a16:creationId xmlns:a16="http://schemas.microsoft.com/office/drawing/2014/main" id="{43698702-FBE3-8F37-3D96-A2255D1A9B34}"/>
                </a:ext>
              </a:extLst>
            </p:cNvPr>
            <p:cNvGrpSpPr/>
            <p:nvPr/>
          </p:nvGrpSpPr>
          <p:grpSpPr>
            <a:xfrm>
              <a:off x="6841410" y="111850"/>
              <a:ext cx="2230266" cy="739579"/>
              <a:chOff x="5565433" y="1212360"/>
              <a:chExt cx="2230265" cy="739578"/>
            </a:xfrm>
          </p:grpSpPr>
          <p:pic>
            <p:nvPicPr>
              <p:cNvPr id="9" name="Picture 8">
                <a:extLst>
                  <a:ext uri="{FF2B5EF4-FFF2-40B4-BE49-F238E27FC236}">
                    <a16:creationId xmlns:a16="http://schemas.microsoft.com/office/drawing/2014/main" id="{78AF989D-3205-1A89-5FF5-A314A1E23BF3}"/>
                  </a:ext>
                </a:extLst>
              </p:cNvPr>
              <p:cNvPicPr>
                <a:picLocks noChangeAspect="1"/>
              </p:cNvPicPr>
              <p:nvPr/>
            </p:nvPicPr>
            <p:blipFill rotWithShape="1">
              <a:blip r:embed="rId5"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rot="5400000">
                <a:off x="6210360" y="983844"/>
                <a:ext cx="139971" cy="878610"/>
              </a:xfrm>
              <a:prstGeom prst="rect">
                <a:avLst/>
              </a:prstGeom>
            </p:spPr>
          </p:pic>
          <p:pic>
            <p:nvPicPr>
              <p:cNvPr id="13" name="Picture 12">
                <a:extLst>
                  <a:ext uri="{FF2B5EF4-FFF2-40B4-BE49-F238E27FC236}">
                    <a16:creationId xmlns:a16="http://schemas.microsoft.com/office/drawing/2014/main" id="{1BED5B8C-04EB-F43D-644C-6D1E5A7DA05C}"/>
                  </a:ext>
                </a:extLst>
              </p:cNvPr>
              <p:cNvPicPr>
                <a:picLocks noChangeAspect="1"/>
              </p:cNvPicPr>
              <p:nvPr/>
            </p:nvPicPr>
            <p:blipFill rotWithShape="1">
              <a:blip r:embed="rId5"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rot="5400000">
                <a:off x="6511861" y="1151818"/>
                <a:ext cx="139971" cy="878610"/>
              </a:xfrm>
              <a:prstGeom prst="rect">
                <a:avLst/>
              </a:prstGeom>
            </p:spPr>
          </p:pic>
          <p:pic>
            <p:nvPicPr>
              <p:cNvPr id="19" name="Picture 18">
                <a:extLst>
                  <a:ext uri="{FF2B5EF4-FFF2-40B4-BE49-F238E27FC236}">
                    <a16:creationId xmlns:a16="http://schemas.microsoft.com/office/drawing/2014/main" id="{8BE2D733-AF87-2203-D805-F26AB15DABCE}"/>
                  </a:ext>
                </a:extLst>
              </p:cNvPr>
              <p:cNvPicPr>
                <a:picLocks noChangeAspect="1"/>
              </p:cNvPicPr>
              <p:nvPr/>
            </p:nvPicPr>
            <p:blipFill rotWithShape="1">
              <a:blip r:embed="rId5"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rot="5400000">
                <a:off x="5934752" y="1308756"/>
                <a:ext cx="139971" cy="878610"/>
              </a:xfrm>
              <a:prstGeom prst="rect">
                <a:avLst/>
              </a:prstGeom>
            </p:spPr>
          </p:pic>
          <p:sp>
            <p:nvSpPr>
              <p:cNvPr id="20" name="Oval 19">
                <a:extLst>
                  <a:ext uri="{FF2B5EF4-FFF2-40B4-BE49-F238E27FC236}">
                    <a16:creationId xmlns:a16="http://schemas.microsoft.com/office/drawing/2014/main" id="{9C1BE5AF-D942-C4CE-44D9-43C528DCF205}"/>
                  </a:ext>
                </a:extLst>
              </p:cNvPr>
              <p:cNvSpPr/>
              <p:nvPr/>
            </p:nvSpPr>
            <p:spPr>
              <a:xfrm>
                <a:off x="6886708" y="1278453"/>
                <a:ext cx="140351" cy="1399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1" name="Oval 20">
                <a:extLst>
                  <a:ext uri="{FF2B5EF4-FFF2-40B4-BE49-F238E27FC236}">
                    <a16:creationId xmlns:a16="http://schemas.microsoft.com/office/drawing/2014/main" id="{B8E49EE5-EDF5-9B0B-C50E-582B23F3E7F0}"/>
                  </a:ext>
                </a:extLst>
              </p:cNvPr>
              <p:cNvSpPr/>
              <p:nvPr/>
            </p:nvSpPr>
            <p:spPr>
              <a:xfrm>
                <a:off x="5721901" y="1521137"/>
                <a:ext cx="140351" cy="1399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2" name="Oval 21">
                <a:extLst>
                  <a:ext uri="{FF2B5EF4-FFF2-40B4-BE49-F238E27FC236}">
                    <a16:creationId xmlns:a16="http://schemas.microsoft.com/office/drawing/2014/main" id="{9E3DBE38-25C3-BD43-6DDC-73FE80E4E40B}"/>
                  </a:ext>
                </a:extLst>
              </p:cNvPr>
              <p:cNvSpPr/>
              <p:nvPr/>
            </p:nvSpPr>
            <p:spPr>
              <a:xfrm>
                <a:off x="6484443" y="1811966"/>
                <a:ext cx="140351" cy="1399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23" name="TextBox 22">
                <a:extLst>
                  <a:ext uri="{FF2B5EF4-FFF2-40B4-BE49-F238E27FC236}">
                    <a16:creationId xmlns:a16="http://schemas.microsoft.com/office/drawing/2014/main" id="{54725F62-9BCD-EC8B-B8F1-6CB37CC45A6B}"/>
                  </a:ext>
                </a:extLst>
              </p:cNvPr>
              <p:cNvSpPr txBox="1"/>
              <p:nvPr/>
            </p:nvSpPr>
            <p:spPr>
              <a:xfrm>
                <a:off x="6951023" y="1517066"/>
                <a:ext cx="844675" cy="276998"/>
              </a:xfrm>
              <a:prstGeom prst="rect">
                <a:avLst/>
              </a:prstGeom>
              <a:noFill/>
            </p:spPr>
            <p:txBody>
              <a:bodyPr wrap="none" rtlCol="0">
                <a:spAutoFit/>
              </a:bodyPr>
              <a:lstStyle/>
              <a:p>
                <a:r>
                  <a:rPr lang="en-US" sz="750" dirty="0"/>
                  <a:t>AAAAAAA</a:t>
                </a:r>
              </a:p>
            </p:txBody>
          </p:sp>
          <p:sp>
            <p:nvSpPr>
              <p:cNvPr id="24" name="Oval 23">
                <a:extLst>
                  <a:ext uri="{FF2B5EF4-FFF2-40B4-BE49-F238E27FC236}">
                    <a16:creationId xmlns:a16="http://schemas.microsoft.com/office/drawing/2014/main" id="{2907DA1E-FA84-5380-7C5B-DF397A295A78}"/>
                  </a:ext>
                </a:extLst>
              </p:cNvPr>
              <p:cNvSpPr/>
              <p:nvPr/>
            </p:nvSpPr>
            <p:spPr>
              <a:xfrm>
                <a:off x="6072365" y="1212360"/>
                <a:ext cx="135421" cy="1399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solidFill>
                    <a:srgbClr val="FF0000"/>
                  </a:solidFill>
                </a:endParaRPr>
              </a:p>
            </p:txBody>
          </p:sp>
        </p:grpSp>
      </p:grpSp>
      <p:sp>
        <p:nvSpPr>
          <p:cNvPr id="26" name="Title 25">
            <a:extLst>
              <a:ext uri="{FF2B5EF4-FFF2-40B4-BE49-F238E27FC236}">
                <a16:creationId xmlns:a16="http://schemas.microsoft.com/office/drawing/2014/main" id="{86D1630C-C34B-A6DF-A8E1-634EA05C4FF2}"/>
              </a:ext>
            </a:extLst>
          </p:cNvPr>
          <p:cNvSpPr>
            <a:spLocks noGrp="1"/>
          </p:cNvSpPr>
          <p:nvPr>
            <p:ph type="title"/>
          </p:nvPr>
        </p:nvSpPr>
        <p:spPr/>
        <p:txBody>
          <a:bodyPr/>
          <a:lstStyle/>
          <a:p>
            <a:r>
              <a:rPr lang="en-US" sz="3000" dirty="0" err="1"/>
              <a:t>CircRNA</a:t>
            </a:r>
            <a:r>
              <a:rPr lang="en-US" sz="3000" dirty="0"/>
              <a:t> detection using short-read analysis pipeline</a:t>
            </a:r>
          </a:p>
        </p:txBody>
      </p:sp>
      <p:sp>
        <p:nvSpPr>
          <p:cNvPr id="30" name="TextBox 29">
            <a:extLst>
              <a:ext uri="{FF2B5EF4-FFF2-40B4-BE49-F238E27FC236}">
                <a16:creationId xmlns:a16="http://schemas.microsoft.com/office/drawing/2014/main" id="{543BE9D3-9583-B867-EA24-E6EB22E3079C}"/>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Cabanski</a:t>
            </a:r>
            <a:r>
              <a:rPr lang="en-US" sz="1200" b="1" dirty="0">
                <a:latin typeface="Arial" panose="020B0604020202020204" pitchFamily="34" charset="0"/>
                <a:cs typeface="Arial" panose="020B0604020202020204" pitchFamily="34" charset="0"/>
              </a:rPr>
              <a:t> et al., 2014</a:t>
            </a:r>
            <a:r>
              <a:rPr lang="en-US" sz="1200" b="1" i="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299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155">
            <a:extLst>
              <a:ext uri="{FF2B5EF4-FFF2-40B4-BE49-F238E27FC236}">
                <a16:creationId xmlns:a16="http://schemas.microsoft.com/office/drawing/2014/main" id="{9E7DA222-2553-B18C-33AB-134773A025E9}"/>
              </a:ext>
            </a:extLst>
          </p:cNvPr>
          <p:cNvGrpSpPr/>
          <p:nvPr/>
        </p:nvGrpSpPr>
        <p:grpSpPr>
          <a:xfrm>
            <a:off x="3117639" y="920975"/>
            <a:ext cx="1901943" cy="548640"/>
            <a:chOff x="9854502" y="1300874"/>
            <a:chExt cx="2534982" cy="731520"/>
          </a:xfrm>
        </p:grpSpPr>
        <p:pic>
          <p:nvPicPr>
            <p:cNvPr id="157" name="Picture 156">
              <a:extLst>
                <a:ext uri="{FF2B5EF4-FFF2-40B4-BE49-F238E27FC236}">
                  <a16:creationId xmlns:a16="http://schemas.microsoft.com/office/drawing/2014/main" id="{BA8DE2F9-8B59-D418-E068-4DBB7D92131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969530" y="1320284"/>
              <a:ext cx="1085144" cy="698992"/>
            </a:xfrm>
            <a:prstGeom prst="rect">
              <a:avLst/>
            </a:prstGeom>
          </p:spPr>
        </p:pic>
        <p:sp>
          <p:nvSpPr>
            <p:cNvPr id="158" name="TextBox 157">
              <a:extLst>
                <a:ext uri="{FF2B5EF4-FFF2-40B4-BE49-F238E27FC236}">
                  <a16:creationId xmlns:a16="http://schemas.microsoft.com/office/drawing/2014/main" id="{01ACD167-ED9A-F6AC-3638-C16EFA51EFC2}"/>
                </a:ext>
              </a:extLst>
            </p:cNvPr>
            <p:cNvSpPr txBox="1"/>
            <p:nvPr/>
          </p:nvSpPr>
          <p:spPr>
            <a:xfrm>
              <a:off x="11047592" y="1442323"/>
              <a:ext cx="1341892" cy="553997"/>
            </a:xfrm>
            <a:prstGeom prst="rect">
              <a:avLst/>
            </a:prstGeom>
            <a:noFill/>
          </p:spPr>
          <p:txBody>
            <a:bodyPr wrap="square" rtlCol="0" anchor="ctr">
              <a:spAutoFit/>
            </a:bodyPr>
            <a:lstStyle/>
            <a:p>
              <a:pPr algn="ctr" defTabSz="192881">
                <a:defRPr/>
              </a:pPr>
              <a:r>
                <a:rPr lang="en-US" sz="1050" b="1" dirty="0">
                  <a:solidFill>
                    <a:srgbClr val="18224F">
                      <a:lumMod val="75000"/>
                    </a:srgbClr>
                  </a:solidFill>
                  <a:latin typeface="Calibri" panose="020F0502020204030204"/>
                </a:rPr>
                <a:t>CRC </a:t>
              </a:r>
              <a:r>
                <a:rPr lang="en-US" sz="1050" b="1" dirty="0">
                  <a:solidFill>
                    <a:srgbClr val="12193B"/>
                  </a:solidFill>
                  <a:latin typeface="Calibri" panose="020F0502020204030204"/>
                </a:rPr>
                <a:t>Cell Line </a:t>
              </a:r>
              <a:r>
                <a:rPr lang="en-US" sz="1050" b="1" dirty="0">
                  <a:solidFill>
                    <a:srgbClr val="93530B"/>
                  </a:solidFill>
                  <a:latin typeface="Calibri" panose="020F0502020204030204"/>
                </a:rPr>
                <a:t>HCT116</a:t>
              </a:r>
            </a:p>
          </p:txBody>
        </p:sp>
        <p:sp>
          <p:nvSpPr>
            <p:cNvPr id="159" name="Rounded Rectangle 158">
              <a:extLst>
                <a:ext uri="{FF2B5EF4-FFF2-40B4-BE49-F238E27FC236}">
                  <a16:creationId xmlns:a16="http://schemas.microsoft.com/office/drawing/2014/main" id="{22D9DA89-2EB6-8564-DF83-3DF3AB85FFB3}"/>
                </a:ext>
              </a:extLst>
            </p:cNvPr>
            <p:cNvSpPr/>
            <p:nvPr/>
          </p:nvSpPr>
          <p:spPr>
            <a:xfrm>
              <a:off x="9854502" y="1300874"/>
              <a:ext cx="2467963" cy="731520"/>
            </a:xfrm>
            <a:prstGeom prst="roundRect">
              <a:avLst/>
            </a:prstGeom>
            <a:noFill/>
            <a:ln w="19050">
              <a:solidFill>
                <a:srgbClr val="1219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endParaRPr lang="en-US" sz="1050" b="1" dirty="0">
                <a:solidFill>
                  <a:srgbClr val="000000"/>
                </a:solidFill>
                <a:latin typeface="Calibri" panose="020F0502020204030204"/>
              </a:endParaRPr>
            </a:p>
          </p:txBody>
        </p:sp>
      </p:grpSp>
      <p:sp>
        <p:nvSpPr>
          <p:cNvPr id="171" name="Donut 170">
            <a:extLst>
              <a:ext uri="{FF2B5EF4-FFF2-40B4-BE49-F238E27FC236}">
                <a16:creationId xmlns:a16="http://schemas.microsoft.com/office/drawing/2014/main" id="{336AC836-C2A2-2F91-7ABB-99FAB13B40C7}"/>
              </a:ext>
            </a:extLst>
          </p:cNvPr>
          <p:cNvSpPr>
            <a:spLocks noChangeAspect="1"/>
          </p:cNvSpPr>
          <p:nvPr/>
        </p:nvSpPr>
        <p:spPr>
          <a:xfrm>
            <a:off x="1982591" y="1709319"/>
            <a:ext cx="480060" cy="479488"/>
          </a:xfrm>
          <a:prstGeom prst="donut">
            <a:avLst>
              <a:gd name="adj" fmla="val 1300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2" name="Group 21">
            <a:extLst>
              <a:ext uri="{FF2B5EF4-FFF2-40B4-BE49-F238E27FC236}">
                <a16:creationId xmlns:a16="http://schemas.microsoft.com/office/drawing/2014/main" id="{4DBBCF1C-E707-5C14-0D17-311C50BD9A58}"/>
              </a:ext>
            </a:extLst>
          </p:cNvPr>
          <p:cNvGrpSpPr/>
          <p:nvPr/>
        </p:nvGrpSpPr>
        <p:grpSpPr>
          <a:xfrm>
            <a:off x="1019732" y="1490671"/>
            <a:ext cx="2023838" cy="849233"/>
            <a:chOff x="1753860" y="404919"/>
            <a:chExt cx="2698450" cy="1132310"/>
          </a:xfrm>
        </p:grpSpPr>
        <p:sp>
          <p:nvSpPr>
            <p:cNvPr id="165" name="Arc 164">
              <a:extLst>
                <a:ext uri="{FF2B5EF4-FFF2-40B4-BE49-F238E27FC236}">
                  <a16:creationId xmlns:a16="http://schemas.microsoft.com/office/drawing/2014/main" id="{17BD0972-5D08-6C39-1A4B-28B76289165D}"/>
                </a:ext>
              </a:extLst>
            </p:cNvPr>
            <p:cNvSpPr>
              <a:spLocks noChangeAspect="1"/>
            </p:cNvSpPr>
            <p:nvPr/>
          </p:nvSpPr>
          <p:spPr>
            <a:xfrm>
              <a:off x="2932068" y="577540"/>
              <a:ext cx="884588" cy="884588"/>
            </a:xfrm>
            <a:prstGeom prst="arc">
              <a:avLst>
                <a:gd name="adj1" fmla="val 10804140"/>
                <a:gd name="adj2" fmla="val 12113531"/>
              </a:avLst>
            </a:prstGeom>
            <a:noFill/>
            <a:ln w="50800" cap="flat" cmpd="sng" algn="ctr">
              <a:solidFill>
                <a:srgbClr val="7030A0"/>
              </a:solidFill>
              <a:prstDash val="solid"/>
              <a:miter lim="800000"/>
              <a:tailEnd type="oval" w="sm" len="sm"/>
            </a:ln>
            <a:effectLst/>
          </p:spPr>
          <p:txBody>
            <a:bodyPr rtlCol="0" anchor="ctr"/>
            <a:lstStyle/>
            <a:p>
              <a:pPr algn="ctr" defTabSz="771525">
                <a:defRPr/>
              </a:pPr>
              <a:endParaRPr lang="en-US" sz="1519" kern="0">
                <a:solidFill>
                  <a:prstClr val="black"/>
                </a:solidFill>
                <a:latin typeface="Calibri" panose="020F0502020204030204"/>
              </a:endParaRPr>
            </a:p>
          </p:txBody>
        </p:sp>
        <p:sp>
          <p:nvSpPr>
            <p:cNvPr id="166" name="Arc 165">
              <a:extLst>
                <a:ext uri="{FF2B5EF4-FFF2-40B4-BE49-F238E27FC236}">
                  <a16:creationId xmlns:a16="http://schemas.microsoft.com/office/drawing/2014/main" id="{22A584A1-AB46-9AF2-A59F-51EDEA19E6C8}"/>
                </a:ext>
              </a:extLst>
            </p:cNvPr>
            <p:cNvSpPr/>
            <p:nvPr/>
          </p:nvSpPr>
          <p:spPr>
            <a:xfrm>
              <a:off x="2842966" y="529303"/>
              <a:ext cx="970610" cy="970609"/>
            </a:xfrm>
            <a:prstGeom prst="arc">
              <a:avLst>
                <a:gd name="adj1" fmla="val 10804140"/>
                <a:gd name="adj2" fmla="val 8852"/>
              </a:avLst>
            </a:prstGeom>
            <a:noFill/>
            <a:ln w="50800" cap="flat" cmpd="sng" algn="ctr">
              <a:solidFill>
                <a:srgbClr val="7030A0"/>
              </a:solidFill>
              <a:prstDash val="solid"/>
              <a:miter lim="800000"/>
            </a:ln>
            <a:effectLst/>
          </p:spPr>
          <p:txBody>
            <a:bodyPr rtlCol="0" anchor="ctr"/>
            <a:lstStyle/>
            <a:p>
              <a:pPr algn="ctr" defTabSz="771525">
                <a:defRPr/>
              </a:pPr>
              <a:endParaRPr lang="en-US" sz="1519" kern="0">
                <a:solidFill>
                  <a:prstClr val="black"/>
                </a:solidFill>
                <a:latin typeface="Calibri" panose="020F0502020204030204"/>
              </a:endParaRPr>
            </a:p>
          </p:txBody>
        </p:sp>
        <p:sp>
          <p:nvSpPr>
            <p:cNvPr id="167" name="Arc 166">
              <a:extLst>
                <a:ext uri="{FF2B5EF4-FFF2-40B4-BE49-F238E27FC236}">
                  <a16:creationId xmlns:a16="http://schemas.microsoft.com/office/drawing/2014/main" id="{CBBEBE46-71FB-DEBC-4133-ED301CAF1E66}"/>
                </a:ext>
              </a:extLst>
            </p:cNvPr>
            <p:cNvSpPr/>
            <p:nvPr/>
          </p:nvSpPr>
          <p:spPr>
            <a:xfrm flipH="1" flipV="1">
              <a:off x="2932070" y="571653"/>
              <a:ext cx="882373" cy="882372"/>
            </a:xfrm>
            <a:prstGeom prst="arc">
              <a:avLst>
                <a:gd name="adj1" fmla="val 10804140"/>
                <a:gd name="adj2" fmla="val 8852"/>
              </a:avLst>
            </a:prstGeom>
            <a:noFill/>
            <a:ln w="50800" cap="flat" cmpd="sng" algn="ctr">
              <a:solidFill>
                <a:srgbClr val="7030A0"/>
              </a:solidFill>
              <a:prstDash val="solid"/>
              <a:miter lim="800000"/>
            </a:ln>
            <a:effectLst/>
          </p:spPr>
          <p:txBody>
            <a:bodyPr rtlCol="0" anchor="ctr"/>
            <a:lstStyle/>
            <a:p>
              <a:pPr algn="ctr" defTabSz="771525">
                <a:defRPr/>
              </a:pPr>
              <a:endParaRPr lang="en-US" sz="1519" kern="0">
                <a:solidFill>
                  <a:prstClr val="black"/>
                </a:solidFill>
                <a:latin typeface="Calibri" panose="020F0502020204030204"/>
              </a:endParaRPr>
            </a:p>
          </p:txBody>
        </p:sp>
        <p:sp>
          <p:nvSpPr>
            <p:cNvPr id="168" name="Arc 167">
              <a:extLst>
                <a:ext uri="{FF2B5EF4-FFF2-40B4-BE49-F238E27FC236}">
                  <a16:creationId xmlns:a16="http://schemas.microsoft.com/office/drawing/2014/main" id="{154712F9-362C-2E90-B778-BB41242C2E3C}"/>
                </a:ext>
              </a:extLst>
            </p:cNvPr>
            <p:cNvSpPr/>
            <p:nvPr/>
          </p:nvSpPr>
          <p:spPr>
            <a:xfrm flipV="1">
              <a:off x="2843293" y="478382"/>
              <a:ext cx="1058847" cy="1058847"/>
            </a:xfrm>
            <a:prstGeom prst="arc">
              <a:avLst>
                <a:gd name="adj1" fmla="val 10804140"/>
                <a:gd name="adj2" fmla="val 16515234"/>
              </a:avLst>
            </a:prstGeom>
            <a:noFill/>
            <a:ln w="50800" cap="flat" cmpd="sng" algn="ctr">
              <a:solidFill>
                <a:srgbClr val="7030A0"/>
              </a:solidFill>
              <a:prstDash val="solid"/>
              <a:miter lim="800000"/>
              <a:tailEnd type="stealth"/>
            </a:ln>
            <a:effectLst/>
          </p:spPr>
          <p:txBody>
            <a:bodyPr rtlCol="0" anchor="ctr"/>
            <a:lstStyle/>
            <a:p>
              <a:pPr algn="ctr" defTabSz="771525">
                <a:defRPr/>
              </a:pPr>
              <a:endParaRPr lang="en-US" sz="1519" kern="0">
                <a:solidFill>
                  <a:prstClr val="black"/>
                </a:solidFill>
                <a:latin typeface="Calibri" panose="020F0502020204030204"/>
              </a:endParaRPr>
            </a:p>
          </p:txBody>
        </p:sp>
        <p:cxnSp>
          <p:nvCxnSpPr>
            <p:cNvPr id="169" name="Straight Arrow Connector 168">
              <a:extLst>
                <a:ext uri="{FF2B5EF4-FFF2-40B4-BE49-F238E27FC236}">
                  <a16:creationId xmlns:a16="http://schemas.microsoft.com/office/drawing/2014/main" id="{86B768B2-E3DB-E26B-30C4-F288116E5CDA}"/>
                </a:ext>
              </a:extLst>
            </p:cNvPr>
            <p:cNvCxnSpPr/>
            <p:nvPr/>
          </p:nvCxnSpPr>
          <p:spPr>
            <a:xfrm>
              <a:off x="3425765" y="1533524"/>
              <a:ext cx="1026545" cy="0"/>
            </a:xfrm>
            <a:prstGeom prst="straightConnector1">
              <a:avLst/>
            </a:prstGeom>
            <a:ln w="508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B45DE72E-59B1-366F-ABD6-354BFC554691}"/>
                </a:ext>
              </a:extLst>
            </p:cNvPr>
            <p:cNvSpPr txBox="1"/>
            <p:nvPr/>
          </p:nvSpPr>
          <p:spPr>
            <a:xfrm>
              <a:off x="1753860" y="404919"/>
              <a:ext cx="1197337" cy="292388"/>
            </a:xfrm>
            <a:prstGeom prst="rect">
              <a:avLst/>
            </a:prstGeom>
            <a:noFill/>
          </p:spPr>
          <p:txBody>
            <a:bodyPr wrap="none" rtlCol="0">
              <a:spAutoFit/>
            </a:bodyPr>
            <a:lstStyle/>
            <a:p>
              <a:r>
                <a:rPr lang="en-US" sz="825" b="1" i="1" dirty="0">
                  <a:solidFill>
                    <a:srgbClr val="FF0000"/>
                  </a:solidFill>
                  <a:latin typeface="Calibri" panose="020F0502020204030204" pitchFamily="34" charset="0"/>
                  <a:cs typeface="Calibri" panose="020F0502020204030204" pitchFamily="34" charset="0"/>
                </a:rPr>
                <a:t>φ</a:t>
              </a:r>
              <a:r>
                <a:rPr lang="en-US" altLang="zh-CN" sz="825" b="1" i="1" dirty="0">
                  <a:solidFill>
                    <a:srgbClr val="FF0000"/>
                  </a:solidFill>
                  <a:latin typeface="Calibri" panose="020F0502020204030204" pitchFamily="34" charset="0"/>
                  <a:cs typeface="Calibri" panose="020F0502020204030204" pitchFamily="34" charset="0"/>
                </a:rPr>
                <a:t>29 Polymerase</a:t>
              </a:r>
              <a:endParaRPr lang="en-US" sz="825" b="1" i="1" dirty="0">
                <a:solidFill>
                  <a:srgbClr val="FF0000"/>
                </a:solidFill>
                <a:latin typeface="Calibri" panose="020F0502020204030204" pitchFamily="34" charset="0"/>
                <a:cs typeface="Calibri" panose="020F0502020204030204" pitchFamily="34" charset="0"/>
              </a:endParaRPr>
            </a:p>
          </p:txBody>
        </p:sp>
        <p:cxnSp>
          <p:nvCxnSpPr>
            <p:cNvPr id="172" name="Straight Connector 171">
              <a:extLst>
                <a:ext uri="{FF2B5EF4-FFF2-40B4-BE49-F238E27FC236}">
                  <a16:creationId xmlns:a16="http://schemas.microsoft.com/office/drawing/2014/main" id="{AA34E87B-90DE-F561-21CB-7522D2975C13}"/>
                </a:ext>
              </a:extLst>
            </p:cNvPr>
            <p:cNvCxnSpPr>
              <a:cxnSpLocks/>
            </p:cNvCxnSpPr>
            <p:nvPr/>
          </p:nvCxnSpPr>
          <p:spPr>
            <a:xfrm>
              <a:off x="2700006" y="605173"/>
              <a:ext cx="3167" cy="2615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0919F82-7588-3F02-A3AC-F84665F9F374}"/>
                </a:ext>
              </a:extLst>
            </p:cNvPr>
            <p:cNvCxnSpPr>
              <a:cxnSpLocks/>
            </p:cNvCxnSpPr>
            <p:nvPr/>
          </p:nvCxnSpPr>
          <p:spPr>
            <a:xfrm rot="16200000">
              <a:off x="2827297" y="728253"/>
              <a:ext cx="3167" cy="2615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B36C8606-464A-2F9D-4D77-B569822EE8B5}"/>
              </a:ext>
            </a:extLst>
          </p:cNvPr>
          <p:cNvGrpSpPr/>
          <p:nvPr/>
        </p:nvGrpSpPr>
        <p:grpSpPr>
          <a:xfrm>
            <a:off x="3344372" y="2299619"/>
            <a:ext cx="1371601" cy="665289"/>
            <a:chOff x="4836891" y="1934486"/>
            <a:chExt cx="1828801" cy="887052"/>
          </a:xfrm>
        </p:grpSpPr>
        <p:sp>
          <p:nvSpPr>
            <p:cNvPr id="138" name="Rounded Rectangle 137">
              <a:extLst>
                <a:ext uri="{FF2B5EF4-FFF2-40B4-BE49-F238E27FC236}">
                  <a16:creationId xmlns:a16="http://schemas.microsoft.com/office/drawing/2014/main" id="{8814F7DE-5203-D4F7-4846-BA26952F609A}"/>
                </a:ext>
              </a:extLst>
            </p:cNvPr>
            <p:cNvSpPr/>
            <p:nvPr/>
          </p:nvSpPr>
          <p:spPr>
            <a:xfrm>
              <a:off x="4836892" y="2364338"/>
              <a:ext cx="1828800" cy="457200"/>
            </a:xfrm>
            <a:prstGeom prst="roundRect">
              <a:avLst/>
            </a:prstGeom>
            <a:solidFill>
              <a:srgbClr val="B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r>
                <a:rPr lang="en-US" sz="1050" b="1" dirty="0">
                  <a:solidFill>
                    <a:srgbClr val="18224F">
                      <a:lumMod val="75000"/>
                    </a:srgbClr>
                  </a:solidFill>
                  <a:latin typeface="Calibri" panose="020F0502020204030204"/>
                </a:rPr>
                <a:t>PacBio Long-Read RNA-Seq</a:t>
              </a:r>
            </a:p>
          </p:txBody>
        </p:sp>
        <p:sp>
          <p:nvSpPr>
            <p:cNvPr id="161" name="Right Arrow 160">
              <a:extLst>
                <a:ext uri="{FF2B5EF4-FFF2-40B4-BE49-F238E27FC236}">
                  <a16:creationId xmlns:a16="http://schemas.microsoft.com/office/drawing/2014/main" id="{43873504-C78B-560F-AC42-3B44180E687E}"/>
                </a:ext>
              </a:extLst>
            </p:cNvPr>
            <p:cNvSpPr/>
            <p:nvPr/>
          </p:nvSpPr>
          <p:spPr>
            <a:xfrm rot="16200000" flipH="1" flipV="1">
              <a:off x="5279946" y="2025926"/>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endParaRPr lang="en-US" sz="760">
                <a:solidFill>
                  <a:srgbClr val="FFFFFF"/>
                </a:solidFill>
                <a:latin typeface="Calibri" panose="020F0502020204030204"/>
              </a:endParaRPr>
            </a:p>
          </p:txBody>
        </p:sp>
        <p:sp>
          <p:nvSpPr>
            <p:cNvPr id="199" name="TextBox 198">
              <a:extLst>
                <a:ext uri="{FF2B5EF4-FFF2-40B4-BE49-F238E27FC236}">
                  <a16:creationId xmlns:a16="http://schemas.microsoft.com/office/drawing/2014/main" id="{80C46126-EEEE-18FD-32F2-7B832D10E9D9}"/>
                </a:ext>
              </a:extLst>
            </p:cNvPr>
            <p:cNvSpPr txBox="1"/>
            <p:nvPr/>
          </p:nvSpPr>
          <p:spPr>
            <a:xfrm>
              <a:off x="4836891" y="2056561"/>
              <a:ext cx="385149" cy="338555"/>
            </a:xfrm>
            <a:prstGeom prst="rect">
              <a:avLst/>
            </a:prstGeom>
            <a:noFill/>
          </p:spPr>
          <p:txBody>
            <a:bodyPr wrap="none" rtlCol="0">
              <a:spAutoFit/>
            </a:bodyPr>
            <a:lstStyle/>
            <a:p>
              <a:r>
                <a:rPr lang="en-US" altLang="zh-CN" sz="1050" b="1" dirty="0">
                  <a:latin typeface="Calibri" panose="020F0502020204030204" pitchFamily="34" charset="0"/>
                  <a:cs typeface="Calibri" panose="020F0502020204030204" pitchFamily="34" charset="0"/>
                </a:rPr>
                <a:t>2.</a:t>
              </a:r>
              <a:endParaRPr lang="en-US" sz="1050" b="1" dirty="0">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F679C11E-4869-D2D1-CF08-D8FFAD999C6C}"/>
              </a:ext>
            </a:extLst>
          </p:cNvPr>
          <p:cNvGrpSpPr/>
          <p:nvPr/>
        </p:nvGrpSpPr>
        <p:grpSpPr>
          <a:xfrm>
            <a:off x="3344372" y="3047266"/>
            <a:ext cx="1371601" cy="665289"/>
            <a:chOff x="4836891" y="2931348"/>
            <a:chExt cx="1828801" cy="887052"/>
          </a:xfrm>
        </p:grpSpPr>
        <p:sp>
          <p:nvSpPr>
            <p:cNvPr id="139" name="TextBox 138">
              <a:extLst>
                <a:ext uri="{FF2B5EF4-FFF2-40B4-BE49-F238E27FC236}">
                  <a16:creationId xmlns:a16="http://schemas.microsoft.com/office/drawing/2014/main" id="{5961B50F-297F-EFA6-3C75-81597BD60F6F}"/>
                </a:ext>
              </a:extLst>
            </p:cNvPr>
            <p:cNvSpPr txBox="1"/>
            <p:nvPr/>
          </p:nvSpPr>
          <p:spPr>
            <a:xfrm>
              <a:off x="5567270" y="2945175"/>
              <a:ext cx="791353" cy="292388"/>
            </a:xfrm>
            <a:prstGeom prst="rect">
              <a:avLst/>
            </a:prstGeom>
            <a:noFill/>
            <a:ln w="19050">
              <a:noFill/>
              <a:prstDash val="sysDot"/>
            </a:ln>
          </p:spPr>
          <p:txBody>
            <a:bodyPr wrap="square" rtlCol="0" anchor="ctr">
              <a:spAutoFit/>
            </a:bodyPr>
            <a:lstStyle/>
            <a:p>
              <a:pPr algn="ctr"/>
              <a:r>
                <a:rPr lang="en-US" sz="825" b="1" dirty="0">
                  <a:latin typeface="Courier" pitchFamily="2" charset="0"/>
                  <a:cs typeface="Calibri" panose="020F0502020204030204" pitchFamily="34" charset="0"/>
                </a:rPr>
                <a:t>TRF</a:t>
              </a:r>
            </a:p>
          </p:txBody>
        </p:sp>
        <p:sp>
          <p:nvSpPr>
            <p:cNvPr id="140" name="Rounded Rectangle 139">
              <a:extLst>
                <a:ext uri="{FF2B5EF4-FFF2-40B4-BE49-F238E27FC236}">
                  <a16:creationId xmlns:a16="http://schemas.microsoft.com/office/drawing/2014/main" id="{584274F2-2EB9-093C-1996-EF32B4FCDCFA}"/>
                </a:ext>
              </a:extLst>
            </p:cNvPr>
            <p:cNvSpPr/>
            <p:nvPr/>
          </p:nvSpPr>
          <p:spPr>
            <a:xfrm>
              <a:off x="4836892" y="3361200"/>
              <a:ext cx="1828800" cy="457200"/>
            </a:xfrm>
            <a:prstGeom prst="roundRect">
              <a:avLst/>
            </a:prstGeom>
            <a:solidFill>
              <a:srgbClr val="B3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r>
                <a:rPr lang="en-US" sz="1050" b="1" dirty="0">
                  <a:solidFill>
                    <a:srgbClr val="085606"/>
                  </a:solidFill>
                  <a:latin typeface="Calibri" panose="020F0502020204030204"/>
                </a:rPr>
                <a:t>Consensus Reads</a:t>
              </a:r>
            </a:p>
          </p:txBody>
        </p:sp>
        <p:sp>
          <p:nvSpPr>
            <p:cNvPr id="143" name="Right Arrow 142">
              <a:extLst>
                <a:ext uri="{FF2B5EF4-FFF2-40B4-BE49-F238E27FC236}">
                  <a16:creationId xmlns:a16="http://schemas.microsoft.com/office/drawing/2014/main" id="{908E20C9-D781-50E2-BCF3-CFB6641F4026}"/>
                </a:ext>
              </a:extLst>
            </p:cNvPr>
            <p:cNvSpPr/>
            <p:nvPr/>
          </p:nvSpPr>
          <p:spPr>
            <a:xfrm rot="16200000" flipH="1" flipV="1">
              <a:off x="5279946" y="3022788"/>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endParaRPr lang="en-US" sz="760">
                <a:solidFill>
                  <a:srgbClr val="FFFFFF"/>
                </a:solidFill>
                <a:latin typeface="Calibri" panose="020F0502020204030204"/>
              </a:endParaRPr>
            </a:p>
          </p:txBody>
        </p:sp>
        <p:sp>
          <p:nvSpPr>
            <p:cNvPr id="200" name="TextBox 199">
              <a:extLst>
                <a:ext uri="{FF2B5EF4-FFF2-40B4-BE49-F238E27FC236}">
                  <a16:creationId xmlns:a16="http://schemas.microsoft.com/office/drawing/2014/main" id="{6A25C72D-354D-6E16-5696-5AB4375E0DBA}"/>
                </a:ext>
              </a:extLst>
            </p:cNvPr>
            <p:cNvSpPr txBox="1"/>
            <p:nvPr/>
          </p:nvSpPr>
          <p:spPr>
            <a:xfrm>
              <a:off x="4836891" y="3053423"/>
              <a:ext cx="385149" cy="338555"/>
            </a:xfrm>
            <a:prstGeom prst="rect">
              <a:avLst/>
            </a:prstGeom>
            <a:noFill/>
          </p:spPr>
          <p:txBody>
            <a:bodyPr wrap="none" rtlCol="0">
              <a:spAutoFit/>
            </a:bodyPr>
            <a:lstStyle/>
            <a:p>
              <a:r>
                <a:rPr lang="en-US" altLang="zh-CN" sz="1050" b="1" dirty="0">
                  <a:latin typeface="Calibri" panose="020F0502020204030204" pitchFamily="34" charset="0"/>
                  <a:cs typeface="Calibri" panose="020F0502020204030204" pitchFamily="34" charset="0"/>
                </a:rPr>
                <a:t>3.</a:t>
              </a:r>
              <a:endParaRPr lang="en-US" sz="1050" b="1" dirty="0">
                <a:latin typeface="Calibri" panose="020F0502020204030204" pitchFamily="34" charset="0"/>
                <a:cs typeface="Calibri" panose="020F0502020204030204" pitchFamily="34" charset="0"/>
              </a:endParaRPr>
            </a:p>
          </p:txBody>
        </p:sp>
      </p:grpSp>
      <p:grpSp>
        <p:nvGrpSpPr>
          <p:cNvPr id="10" name="Group 9">
            <a:extLst>
              <a:ext uri="{FF2B5EF4-FFF2-40B4-BE49-F238E27FC236}">
                <a16:creationId xmlns:a16="http://schemas.microsoft.com/office/drawing/2014/main" id="{21451DF5-99E9-A092-EDCE-D11892BAF69D}"/>
              </a:ext>
            </a:extLst>
          </p:cNvPr>
          <p:cNvGrpSpPr/>
          <p:nvPr/>
        </p:nvGrpSpPr>
        <p:grpSpPr>
          <a:xfrm>
            <a:off x="3344372" y="3794912"/>
            <a:ext cx="1371601" cy="665289"/>
            <a:chOff x="4836891" y="3928210"/>
            <a:chExt cx="1828801" cy="887052"/>
          </a:xfrm>
        </p:grpSpPr>
        <p:sp>
          <p:nvSpPr>
            <p:cNvPr id="141" name="Rounded Rectangle 140">
              <a:extLst>
                <a:ext uri="{FF2B5EF4-FFF2-40B4-BE49-F238E27FC236}">
                  <a16:creationId xmlns:a16="http://schemas.microsoft.com/office/drawing/2014/main" id="{4D607C34-6184-62D3-98D4-D89CCF3AFD86}"/>
                </a:ext>
              </a:extLst>
            </p:cNvPr>
            <p:cNvSpPr/>
            <p:nvPr/>
          </p:nvSpPr>
          <p:spPr>
            <a:xfrm>
              <a:off x="4836892" y="4358062"/>
              <a:ext cx="1828800" cy="457200"/>
            </a:xfrm>
            <a:prstGeom prst="roundRect">
              <a:avLst/>
            </a:prstGeom>
            <a:solidFill>
              <a:srgbClr val="B3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r>
                <a:rPr lang="en-US" sz="1050" b="1" dirty="0">
                  <a:solidFill>
                    <a:srgbClr val="085606"/>
                  </a:solidFill>
                  <a:latin typeface="Calibri" panose="020F0502020204030204"/>
                </a:rPr>
                <a:t>Mapped Reads</a:t>
              </a:r>
            </a:p>
          </p:txBody>
        </p:sp>
        <p:sp>
          <p:nvSpPr>
            <p:cNvPr id="144" name="Right Arrow 143">
              <a:extLst>
                <a:ext uri="{FF2B5EF4-FFF2-40B4-BE49-F238E27FC236}">
                  <a16:creationId xmlns:a16="http://schemas.microsoft.com/office/drawing/2014/main" id="{8085D5F2-A54E-E383-188E-F20B77FDB1BB}"/>
                </a:ext>
              </a:extLst>
            </p:cNvPr>
            <p:cNvSpPr/>
            <p:nvPr/>
          </p:nvSpPr>
          <p:spPr>
            <a:xfrm rot="16200000" flipH="1" flipV="1">
              <a:off x="5279946" y="4019650"/>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endParaRPr lang="en-US" sz="760">
                <a:solidFill>
                  <a:srgbClr val="FFFFFF"/>
                </a:solidFill>
                <a:latin typeface="Calibri" panose="020F0502020204030204"/>
              </a:endParaRPr>
            </a:p>
          </p:txBody>
        </p:sp>
        <p:sp>
          <p:nvSpPr>
            <p:cNvPr id="148" name="TextBox 147">
              <a:extLst>
                <a:ext uri="{FF2B5EF4-FFF2-40B4-BE49-F238E27FC236}">
                  <a16:creationId xmlns:a16="http://schemas.microsoft.com/office/drawing/2014/main" id="{9870021D-2FD8-FE8F-34D5-27B4B14F33E8}"/>
                </a:ext>
              </a:extLst>
            </p:cNvPr>
            <p:cNvSpPr txBox="1"/>
            <p:nvPr/>
          </p:nvSpPr>
          <p:spPr>
            <a:xfrm>
              <a:off x="5567271" y="3942037"/>
              <a:ext cx="1098421" cy="292388"/>
            </a:xfrm>
            <a:prstGeom prst="rect">
              <a:avLst/>
            </a:prstGeom>
            <a:noFill/>
            <a:ln w="19050">
              <a:noFill/>
              <a:prstDash val="sysDot"/>
            </a:ln>
          </p:spPr>
          <p:txBody>
            <a:bodyPr wrap="square" rtlCol="0" anchor="ctr">
              <a:spAutoFit/>
            </a:bodyPr>
            <a:lstStyle/>
            <a:p>
              <a:pPr algn="ctr"/>
              <a:r>
                <a:rPr lang="en-US" sz="825" b="1" dirty="0">
                  <a:latin typeface="Courier" pitchFamily="2" charset="0"/>
                  <a:cs typeface="Calibri" panose="020F0502020204030204" pitchFamily="34" charset="0"/>
                </a:rPr>
                <a:t>minimap2</a:t>
              </a:r>
            </a:p>
          </p:txBody>
        </p:sp>
        <p:sp>
          <p:nvSpPr>
            <p:cNvPr id="201" name="TextBox 200">
              <a:extLst>
                <a:ext uri="{FF2B5EF4-FFF2-40B4-BE49-F238E27FC236}">
                  <a16:creationId xmlns:a16="http://schemas.microsoft.com/office/drawing/2014/main" id="{9AFF2399-041C-E341-BBA5-9E624BF00885}"/>
                </a:ext>
              </a:extLst>
            </p:cNvPr>
            <p:cNvSpPr txBox="1"/>
            <p:nvPr/>
          </p:nvSpPr>
          <p:spPr>
            <a:xfrm>
              <a:off x="4836891" y="4050285"/>
              <a:ext cx="385149" cy="338555"/>
            </a:xfrm>
            <a:prstGeom prst="rect">
              <a:avLst/>
            </a:prstGeom>
            <a:noFill/>
          </p:spPr>
          <p:txBody>
            <a:bodyPr wrap="none" rtlCol="0">
              <a:spAutoFit/>
            </a:bodyPr>
            <a:lstStyle/>
            <a:p>
              <a:r>
                <a:rPr lang="en-US" altLang="zh-CN" sz="1050" b="1" dirty="0">
                  <a:latin typeface="Calibri" panose="020F0502020204030204" pitchFamily="34" charset="0"/>
                  <a:cs typeface="Calibri" panose="020F0502020204030204" pitchFamily="34" charset="0"/>
                </a:rPr>
                <a:t>4.</a:t>
              </a:r>
              <a:endParaRPr lang="en-US" sz="1050" b="1" dirty="0">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E3ABF4AE-448C-18CD-0025-E1D2DA2BF82E}"/>
              </a:ext>
            </a:extLst>
          </p:cNvPr>
          <p:cNvGrpSpPr/>
          <p:nvPr/>
        </p:nvGrpSpPr>
        <p:grpSpPr>
          <a:xfrm>
            <a:off x="3344372" y="4542559"/>
            <a:ext cx="1371601" cy="665289"/>
            <a:chOff x="4836891" y="4925072"/>
            <a:chExt cx="1828801" cy="887052"/>
          </a:xfrm>
        </p:grpSpPr>
        <p:sp>
          <p:nvSpPr>
            <p:cNvPr id="142" name="Rounded Rectangle 141">
              <a:extLst>
                <a:ext uri="{FF2B5EF4-FFF2-40B4-BE49-F238E27FC236}">
                  <a16:creationId xmlns:a16="http://schemas.microsoft.com/office/drawing/2014/main" id="{55D63127-2362-9FAC-9DC4-AC03B9F4F0A2}"/>
                </a:ext>
              </a:extLst>
            </p:cNvPr>
            <p:cNvSpPr/>
            <p:nvPr/>
          </p:nvSpPr>
          <p:spPr>
            <a:xfrm>
              <a:off x="4836892" y="5354924"/>
              <a:ext cx="1828800" cy="457200"/>
            </a:xfrm>
            <a:prstGeom prst="roundRect">
              <a:avLst/>
            </a:prstGeom>
            <a:solidFill>
              <a:srgbClr val="B3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r>
                <a:rPr lang="en-US" sz="1050" b="1" dirty="0">
                  <a:solidFill>
                    <a:srgbClr val="085606"/>
                  </a:solidFill>
                  <a:latin typeface="Calibri" panose="020F0502020204030204"/>
                </a:rPr>
                <a:t>Backsplice Junction Reads</a:t>
              </a:r>
            </a:p>
          </p:txBody>
        </p:sp>
        <p:sp>
          <p:nvSpPr>
            <p:cNvPr id="145" name="Right Arrow 144">
              <a:extLst>
                <a:ext uri="{FF2B5EF4-FFF2-40B4-BE49-F238E27FC236}">
                  <a16:creationId xmlns:a16="http://schemas.microsoft.com/office/drawing/2014/main" id="{83346AC0-E8E5-6466-C7DA-0FF244892E2C}"/>
                </a:ext>
              </a:extLst>
            </p:cNvPr>
            <p:cNvSpPr/>
            <p:nvPr/>
          </p:nvSpPr>
          <p:spPr>
            <a:xfrm rot="16200000" flipH="1" flipV="1">
              <a:off x="5279946" y="5016512"/>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endParaRPr lang="en-US" sz="760">
                <a:solidFill>
                  <a:srgbClr val="FFFFFF"/>
                </a:solidFill>
                <a:latin typeface="Calibri" panose="020F0502020204030204"/>
              </a:endParaRPr>
            </a:p>
          </p:txBody>
        </p:sp>
        <p:sp>
          <p:nvSpPr>
            <p:cNvPr id="149" name="TextBox 148">
              <a:extLst>
                <a:ext uri="{FF2B5EF4-FFF2-40B4-BE49-F238E27FC236}">
                  <a16:creationId xmlns:a16="http://schemas.microsoft.com/office/drawing/2014/main" id="{6FEADDD1-A13D-4E9B-F1F4-4630CC457758}"/>
                </a:ext>
              </a:extLst>
            </p:cNvPr>
            <p:cNvSpPr txBox="1"/>
            <p:nvPr/>
          </p:nvSpPr>
          <p:spPr>
            <a:xfrm>
              <a:off x="5567271" y="4938899"/>
              <a:ext cx="951593" cy="292388"/>
            </a:xfrm>
            <a:prstGeom prst="rect">
              <a:avLst/>
            </a:prstGeom>
            <a:noFill/>
            <a:ln w="19050">
              <a:noFill/>
              <a:prstDash val="sysDot"/>
            </a:ln>
          </p:spPr>
          <p:txBody>
            <a:bodyPr wrap="square" rtlCol="0" anchor="ctr">
              <a:spAutoFit/>
            </a:bodyPr>
            <a:lstStyle/>
            <a:p>
              <a:pPr algn="ctr"/>
              <a:r>
                <a:rPr lang="en-US" sz="825" b="1" dirty="0" err="1">
                  <a:latin typeface="Courier" pitchFamily="2" charset="0"/>
                  <a:cs typeface="Calibri" panose="020F0502020204030204" pitchFamily="34" charset="0"/>
                </a:rPr>
                <a:t>isoCirc</a:t>
              </a:r>
              <a:endParaRPr lang="en-US" sz="825" b="1" dirty="0">
                <a:latin typeface="Courier" pitchFamily="2" charset="0"/>
                <a:cs typeface="Calibri" panose="020F0502020204030204" pitchFamily="34" charset="0"/>
              </a:endParaRPr>
            </a:p>
          </p:txBody>
        </p:sp>
        <p:sp>
          <p:nvSpPr>
            <p:cNvPr id="202" name="TextBox 201">
              <a:extLst>
                <a:ext uri="{FF2B5EF4-FFF2-40B4-BE49-F238E27FC236}">
                  <a16:creationId xmlns:a16="http://schemas.microsoft.com/office/drawing/2014/main" id="{7098520E-2B94-4BED-7313-1DE412D717D3}"/>
                </a:ext>
              </a:extLst>
            </p:cNvPr>
            <p:cNvSpPr txBox="1"/>
            <p:nvPr/>
          </p:nvSpPr>
          <p:spPr>
            <a:xfrm>
              <a:off x="4836891" y="5047147"/>
              <a:ext cx="385149" cy="338555"/>
            </a:xfrm>
            <a:prstGeom prst="rect">
              <a:avLst/>
            </a:prstGeom>
            <a:noFill/>
          </p:spPr>
          <p:txBody>
            <a:bodyPr wrap="none" rtlCol="0">
              <a:spAutoFit/>
            </a:bodyPr>
            <a:lstStyle/>
            <a:p>
              <a:r>
                <a:rPr lang="en-US" altLang="zh-CN" sz="1050" b="1" dirty="0">
                  <a:latin typeface="Calibri" panose="020F0502020204030204" pitchFamily="34" charset="0"/>
                  <a:cs typeface="Calibri" panose="020F0502020204030204" pitchFamily="34" charset="0"/>
                </a:rPr>
                <a:t>5.</a:t>
              </a:r>
              <a:endParaRPr lang="en-US" sz="1050" b="1" dirty="0">
                <a:latin typeface="Calibri" panose="020F0502020204030204" pitchFamily="34" charset="0"/>
                <a:cs typeface="Calibri" panose="020F0502020204030204" pitchFamily="34" charset="0"/>
              </a:endParaRPr>
            </a:p>
          </p:txBody>
        </p:sp>
      </p:grpSp>
      <p:grpSp>
        <p:nvGrpSpPr>
          <p:cNvPr id="20" name="Group 19">
            <a:extLst>
              <a:ext uri="{FF2B5EF4-FFF2-40B4-BE49-F238E27FC236}">
                <a16:creationId xmlns:a16="http://schemas.microsoft.com/office/drawing/2014/main" id="{B68A70F5-5802-13CB-B31A-24FF0503F71E}"/>
              </a:ext>
            </a:extLst>
          </p:cNvPr>
          <p:cNvGrpSpPr/>
          <p:nvPr/>
        </p:nvGrpSpPr>
        <p:grpSpPr>
          <a:xfrm>
            <a:off x="3322418" y="5290205"/>
            <a:ext cx="1393555" cy="665289"/>
            <a:chOff x="4807619" y="5921934"/>
            <a:chExt cx="1858073" cy="887052"/>
          </a:xfrm>
        </p:grpSpPr>
        <p:sp>
          <p:nvSpPr>
            <p:cNvPr id="146" name="Rounded Rectangle 145">
              <a:extLst>
                <a:ext uri="{FF2B5EF4-FFF2-40B4-BE49-F238E27FC236}">
                  <a16:creationId xmlns:a16="http://schemas.microsoft.com/office/drawing/2014/main" id="{FC4FE746-75B9-B4F2-8062-A68C43576E43}"/>
                </a:ext>
              </a:extLst>
            </p:cNvPr>
            <p:cNvSpPr/>
            <p:nvPr/>
          </p:nvSpPr>
          <p:spPr>
            <a:xfrm>
              <a:off x="4836892" y="6351786"/>
              <a:ext cx="1828800" cy="457200"/>
            </a:xfrm>
            <a:prstGeom prst="roundRect">
              <a:avLst/>
            </a:prstGeom>
            <a:solidFill>
              <a:srgbClr val="B3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r>
                <a:rPr lang="en-US" sz="1050" b="1" dirty="0">
                  <a:solidFill>
                    <a:srgbClr val="085606"/>
                  </a:solidFill>
                  <a:latin typeface="Calibri" panose="020F0502020204030204"/>
                </a:rPr>
                <a:t>CircRNA Discovery</a:t>
              </a:r>
            </a:p>
          </p:txBody>
        </p:sp>
        <p:sp>
          <p:nvSpPr>
            <p:cNvPr id="147" name="Right Arrow 146">
              <a:extLst>
                <a:ext uri="{FF2B5EF4-FFF2-40B4-BE49-F238E27FC236}">
                  <a16:creationId xmlns:a16="http://schemas.microsoft.com/office/drawing/2014/main" id="{DD1F0BDD-9B04-AB55-F78F-EB9C59702E21}"/>
                </a:ext>
              </a:extLst>
            </p:cNvPr>
            <p:cNvSpPr/>
            <p:nvPr/>
          </p:nvSpPr>
          <p:spPr>
            <a:xfrm rot="16200000" flipH="1" flipV="1">
              <a:off x="5279946" y="6013374"/>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endParaRPr lang="en-US" sz="760">
                <a:solidFill>
                  <a:srgbClr val="FFFFFF"/>
                </a:solidFill>
                <a:latin typeface="Calibri" panose="020F0502020204030204"/>
              </a:endParaRPr>
            </a:p>
          </p:txBody>
        </p:sp>
        <p:sp>
          <p:nvSpPr>
            <p:cNvPr id="203" name="TextBox 202">
              <a:extLst>
                <a:ext uri="{FF2B5EF4-FFF2-40B4-BE49-F238E27FC236}">
                  <a16:creationId xmlns:a16="http://schemas.microsoft.com/office/drawing/2014/main" id="{738F1B74-FBA2-C26D-AD13-5D21B6F3F7D8}"/>
                </a:ext>
              </a:extLst>
            </p:cNvPr>
            <p:cNvSpPr txBox="1"/>
            <p:nvPr/>
          </p:nvSpPr>
          <p:spPr>
            <a:xfrm>
              <a:off x="4807619" y="6044009"/>
              <a:ext cx="385149" cy="338555"/>
            </a:xfrm>
            <a:prstGeom prst="rect">
              <a:avLst/>
            </a:prstGeom>
            <a:noFill/>
          </p:spPr>
          <p:txBody>
            <a:bodyPr wrap="none" rtlCol="0">
              <a:spAutoFit/>
            </a:bodyPr>
            <a:lstStyle/>
            <a:p>
              <a:r>
                <a:rPr lang="en-US" altLang="zh-CN" sz="1050" b="1" dirty="0">
                  <a:latin typeface="Calibri" panose="020F0502020204030204" pitchFamily="34" charset="0"/>
                  <a:cs typeface="Calibri" panose="020F0502020204030204" pitchFamily="34" charset="0"/>
                </a:rPr>
                <a:t>6.</a:t>
              </a:r>
              <a:endParaRPr lang="en-US" sz="1050" b="1" dirty="0">
                <a:latin typeface="Calibri" panose="020F0502020204030204" pitchFamily="34" charset="0"/>
                <a:cs typeface="Calibri" panose="020F0502020204030204" pitchFamily="34" charset="0"/>
              </a:endParaRPr>
            </a:p>
          </p:txBody>
        </p:sp>
      </p:grpSp>
      <p:grpSp>
        <p:nvGrpSpPr>
          <p:cNvPr id="21" name="Group 20">
            <a:extLst>
              <a:ext uri="{FF2B5EF4-FFF2-40B4-BE49-F238E27FC236}">
                <a16:creationId xmlns:a16="http://schemas.microsoft.com/office/drawing/2014/main" id="{1EE2E6DC-DC60-04F8-557B-BFDDAAD18003}"/>
              </a:ext>
            </a:extLst>
          </p:cNvPr>
          <p:cNvGrpSpPr/>
          <p:nvPr/>
        </p:nvGrpSpPr>
        <p:grpSpPr>
          <a:xfrm>
            <a:off x="5041489" y="5232380"/>
            <a:ext cx="2927036" cy="761820"/>
            <a:chOff x="7099714" y="5844832"/>
            <a:chExt cx="3902714" cy="1015759"/>
          </a:xfrm>
        </p:grpSpPr>
        <p:sp>
          <p:nvSpPr>
            <p:cNvPr id="208" name="Block Arc 207">
              <a:extLst>
                <a:ext uri="{FF2B5EF4-FFF2-40B4-BE49-F238E27FC236}">
                  <a16:creationId xmlns:a16="http://schemas.microsoft.com/office/drawing/2014/main" id="{0F1E7888-3851-ECEE-5F6E-6CAED3864DEA}"/>
                </a:ext>
              </a:extLst>
            </p:cNvPr>
            <p:cNvSpPr>
              <a:spLocks noChangeAspect="1"/>
            </p:cNvSpPr>
            <p:nvPr/>
          </p:nvSpPr>
          <p:spPr>
            <a:xfrm>
              <a:off x="7196849" y="5898831"/>
              <a:ext cx="906899" cy="906899"/>
            </a:xfrm>
            <a:prstGeom prst="blockArc">
              <a:avLst>
                <a:gd name="adj1" fmla="val 10800000"/>
                <a:gd name="adj2" fmla="val 16197287"/>
                <a:gd name="adj3" fmla="val 12785"/>
              </a:avLst>
            </a:prstGeom>
            <a:solidFill>
              <a:srgbClr val="F4E195"/>
            </a:solidFill>
            <a:ln w="12700" cap="flat" cmpd="sng" algn="ctr">
              <a:noFill/>
              <a:prstDash val="solid"/>
              <a:miter lim="800000"/>
            </a:ln>
            <a:effectLst/>
          </p:spPr>
          <p:txBody>
            <a:bodyPr rtlCol="0" anchor="ctr">
              <a:prstTxWarp prst="textArchUp">
                <a:avLst/>
              </a:prstTxWarp>
            </a:bodyPr>
            <a:lstStyle/>
            <a:p>
              <a:pPr algn="ctr" defTabSz="771525">
                <a:defRPr/>
              </a:pPr>
              <a:endParaRPr lang="en-US" sz="929" kern="0" dirty="0">
                <a:solidFill>
                  <a:prstClr val="black"/>
                </a:solidFill>
                <a:latin typeface="Calibri" panose="020F0502020204030204"/>
              </a:endParaRPr>
            </a:p>
          </p:txBody>
        </p:sp>
        <p:sp>
          <p:nvSpPr>
            <p:cNvPr id="209" name="Block Arc 208">
              <a:extLst>
                <a:ext uri="{FF2B5EF4-FFF2-40B4-BE49-F238E27FC236}">
                  <a16:creationId xmlns:a16="http://schemas.microsoft.com/office/drawing/2014/main" id="{46374501-47B1-DCCE-61B2-CB0CF413AC62}"/>
                </a:ext>
              </a:extLst>
            </p:cNvPr>
            <p:cNvSpPr>
              <a:spLocks noChangeAspect="1"/>
            </p:cNvSpPr>
            <p:nvPr/>
          </p:nvSpPr>
          <p:spPr>
            <a:xfrm flipV="1">
              <a:off x="7198075" y="5898306"/>
              <a:ext cx="905501" cy="905501"/>
            </a:xfrm>
            <a:prstGeom prst="blockArc">
              <a:avLst>
                <a:gd name="adj1" fmla="val 10800000"/>
                <a:gd name="adj2" fmla="val 103326"/>
                <a:gd name="adj3" fmla="val 12557"/>
              </a:avLst>
            </a:prstGeom>
            <a:solidFill>
              <a:srgbClr val="F59AAE"/>
            </a:solidFill>
            <a:ln w="12700" cap="flat" cmpd="sng" algn="ctr">
              <a:noFill/>
              <a:prstDash val="solid"/>
              <a:miter lim="800000"/>
            </a:ln>
            <a:effectLst/>
          </p:spPr>
          <p:txBody>
            <a:bodyPr rtlCol="0" anchor="ctr"/>
            <a:lstStyle/>
            <a:p>
              <a:pPr algn="ctr" defTabSz="771525">
                <a:defRPr/>
              </a:pPr>
              <a:endParaRPr lang="en-US" sz="1519" kern="0" dirty="0">
                <a:solidFill>
                  <a:prstClr val="black"/>
                </a:solidFill>
                <a:latin typeface="Calibri" panose="020F0502020204030204"/>
              </a:endParaRPr>
            </a:p>
          </p:txBody>
        </p:sp>
        <p:sp>
          <p:nvSpPr>
            <p:cNvPr id="210" name="Block Arc 209">
              <a:extLst>
                <a:ext uri="{FF2B5EF4-FFF2-40B4-BE49-F238E27FC236}">
                  <a16:creationId xmlns:a16="http://schemas.microsoft.com/office/drawing/2014/main" id="{20553AAF-0936-E854-2C28-12F7FBD39C9B}"/>
                </a:ext>
              </a:extLst>
            </p:cNvPr>
            <p:cNvSpPr>
              <a:spLocks noChangeAspect="1"/>
            </p:cNvSpPr>
            <p:nvPr/>
          </p:nvSpPr>
          <p:spPr>
            <a:xfrm flipH="1">
              <a:off x="7196849" y="5899339"/>
              <a:ext cx="906899" cy="906899"/>
            </a:xfrm>
            <a:prstGeom prst="blockArc">
              <a:avLst>
                <a:gd name="adj1" fmla="val 10800000"/>
                <a:gd name="adj2" fmla="val 16197316"/>
                <a:gd name="adj3" fmla="val 12385"/>
              </a:avLst>
            </a:prstGeom>
            <a:solidFill>
              <a:srgbClr val="4EA0D4"/>
            </a:solidFill>
            <a:ln w="12700" cap="flat" cmpd="sng" algn="ctr">
              <a:noFill/>
              <a:prstDash val="solid"/>
              <a:miter lim="800000"/>
            </a:ln>
            <a:effectLst/>
          </p:spPr>
          <p:txBody>
            <a:bodyPr rtlCol="0" anchor="ctr">
              <a:prstTxWarp prst="textArchUp">
                <a:avLst/>
              </a:prstTxWarp>
            </a:bodyPr>
            <a:lstStyle/>
            <a:p>
              <a:pPr algn="ctr" defTabSz="771525">
                <a:defRPr/>
              </a:pPr>
              <a:endParaRPr lang="en-US" sz="929" kern="0" dirty="0">
                <a:solidFill>
                  <a:prstClr val="black"/>
                </a:solidFill>
                <a:latin typeface="Calibri" panose="020F0502020204030204"/>
              </a:endParaRPr>
            </a:p>
          </p:txBody>
        </p:sp>
        <p:sp>
          <p:nvSpPr>
            <p:cNvPr id="211" name="Block Arc 210">
              <a:extLst>
                <a:ext uri="{FF2B5EF4-FFF2-40B4-BE49-F238E27FC236}">
                  <a16:creationId xmlns:a16="http://schemas.microsoft.com/office/drawing/2014/main" id="{5EFB078B-D96F-9FC0-BDF0-6CFF11E266E2}"/>
                </a:ext>
              </a:extLst>
            </p:cNvPr>
            <p:cNvSpPr>
              <a:spLocks noChangeAspect="1"/>
            </p:cNvSpPr>
            <p:nvPr/>
          </p:nvSpPr>
          <p:spPr>
            <a:xfrm flipV="1">
              <a:off x="8469730" y="6126853"/>
              <a:ext cx="567829" cy="567829"/>
            </a:xfrm>
            <a:prstGeom prst="blockArc">
              <a:avLst>
                <a:gd name="adj1" fmla="val 9364459"/>
                <a:gd name="adj2" fmla="val 21543414"/>
                <a:gd name="adj3" fmla="val 15941"/>
              </a:avLst>
            </a:prstGeom>
            <a:solidFill>
              <a:srgbClr val="F59AAE"/>
            </a:solidFill>
            <a:ln w="12700" cap="flat" cmpd="sng" algn="ctr">
              <a:noFill/>
              <a:prstDash val="solid"/>
              <a:miter lim="800000"/>
            </a:ln>
            <a:effectLst/>
          </p:spPr>
          <p:txBody>
            <a:bodyPr rtlCol="0" anchor="ctr"/>
            <a:lstStyle/>
            <a:p>
              <a:pPr algn="ctr" defTabSz="771525">
                <a:defRPr/>
              </a:pPr>
              <a:endParaRPr lang="en-US" sz="1519" kern="0" dirty="0">
                <a:solidFill>
                  <a:prstClr val="black"/>
                </a:solidFill>
                <a:latin typeface="Calibri" panose="020F0502020204030204"/>
              </a:endParaRPr>
            </a:p>
          </p:txBody>
        </p:sp>
        <p:sp>
          <p:nvSpPr>
            <p:cNvPr id="212" name="Block Arc 211">
              <a:extLst>
                <a:ext uri="{FF2B5EF4-FFF2-40B4-BE49-F238E27FC236}">
                  <a16:creationId xmlns:a16="http://schemas.microsoft.com/office/drawing/2014/main" id="{E66F63A5-6856-588C-0BA1-B96839EEF618}"/>
                </a:ext>
              </a:extLst>
            </p:cNvPr>
            <p:cNvSpPr>
              <a:spLocks noChangeAspect="1"/>
            </p:cNvSpPr>
            <p:nvPr/>
          </p:nvSpPr>
          <p:spPr>
            <a:xfrm rot="21066940">
              <a:off x="8466117" y="6134040"/>
              <a:ext cx="569244" cy="569244"/>
            </a:xfrm>
            <a:prstGeom prst="blockArc">
              <a:avLst>
                <a:gd name="adj1" fmla="val 12831233"/>
                <a:gd name="adj2" fmla="val 510052"/>
                <a:gd name="adj3" fmla="val 16192"/>
              </a:avLst>
            </a:prstGeom>
            <a:solidFill>
              <a:srgbClr val="4EA0D4"/>
            </a:solidFill>
            <a:ln w="12700" cap="flat" cmpd="sng" algn="ctr">
              <a:noFill/>
              <a:prstDash val="solid"/>
              <a:miter lim="800000"/>
            </a:ln>
            <a:effectLst/>
          </p:spPr>
          <p:txBody>
            <a:bodyPr rtlCol="0" anchor="ctr"/>
            <a:lstStyle/>
            <a:p>
              <a:pPr algn="ctr" defTabSz="771525">
                <a:defRPr/>
              </a:pPr>
              <a:endParaRPr lang="en-US" sz="1519" kern="0" dirty="0">
                <a:solidFill>
                  <a:prstClr val="black"/>
                </a:solidFill>
                <a:latin typeface="Calibri" panose="020F0502020204030204"/>
              </a:endParaRPr>
            </a:p>
          </p:txBody>
        </p:sp>
        <p:sp>
          <p:nvSpPr>
            <p:cNvPr id="213" name="TextBox 212">
              <a:extLst>
                <a:ext uri="{FF2B5EF4-FFF2-40B4-BE49-F238E27FC236}">
                  <a16:creationId xmlns:a16="http://schemas.microsoft.com/office/drawing/2014/main" id="{6F886AE6-575B-8109-499C-6613A8523947}"/>
                </a:ext>
              </a:extLst>
            </p:cNvPr>
            <p:cNvSpPr txBox="1"/>
            <p:nvPr/>
          </p:nvSpPr>
          <p:spPr>
            <a:xfrm>
              <a:off x="7223449" y="6128876"/>
              <a:ext cx="825440" cy="553997"/>
            </a:xfrm>
            <a:prstGeom prst="rect">
              <a:avLst/>
            </a:prstGeom>
            <a:noFill/>
          </p:spPr>
          <p:txBody>
            <a:bodyPr wrap="none" rtlCol="0">
              <a:spAutoFit/>
            </a:bodyPr>
            <a:lstStyle/>
            <a:p>
              <a:pPr algn="ctr"/>
              <a:r>
                <a:rPr lang="en-US" sz="1050" b="1" dirty="0">
                  <a:solidFill>
                    <a:srgbClr val="7030A0"/>
                  </a:solidFill>
                  <a:latin typeface="Calibri" panose="020F0502020204030204" pitchFamily="34" charset="0"/>
                  <a:cs typeface="Calibri" panose="020F0502020204030204" pitchFamily="34" charset="0"/>
                </a:rPr>
                <a:t>Iso</a:t>
              </a:r>
              <a:r>
                <a:rPr lang="en-US" altLang="zh-CN" sz="1050" b="1" dirty="0">
                  <a:solidFill>
                    <a:srgbClr val="7030A0"/>
                  </a:solidFill>
                  <a:latin typeface="Calibri" panose="020F0502020204030204" pitchFamily="34" charset="0"/>
                  <a:cs typeface="Calibri" panose="020F0502020204030204" pitchFamily="34" charset="0"/>
                </a:rPr>
                <a:t>form</a:t>
              </a:r>
            </a:p>
            <a:p>
              <a:pPr algn="ctr"/>
              <a:r>
                <a:rPr lang="en-US" altLang="zh-CN" sz="1050" b="1" dirty="0">
                  <a:solidFill>
                    <a:srgbClr val="7030A0"/>
                  </a:solidFill>
                  <a:latin typeface="Calibri" panose="020F0502020204030204" pitchFamily="34" charset="0"/>
                  <a:cs typeface="Calibri" panose="020F0502020204030204" pitchFamily="34" charset="0"/>
                </a:rPr>
                <a:t>#1</a:t>
              </a:r>
              <a:endParaRPr lang="en-US" sz="1050" b="1" dirty="0">
                <a:solidFill>
                  <a:srgbClr val="7030A0"/>
                </a:solidFill>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6BD8DC18-EE9B-691A-591E-854BD9A94174}"/>
                </a:ext>
              </a:extLst>
            </p:cNvPr>
            <p:cNvSpPr txBox="1"/>
            <p:nvPr/>
          </p:nvSpPr>
          <p:spPr>
            <a:xfrm>
              <a:off x="8553248" y="6257589"/>
              <a:ext cx="427896" cy="338554"/>
            </a:xfrm>
            <a:prstGeom prst="rect">
              <a:avLst/>
            </a:prstGeom>
            <a:noFill/>
          </p:spPr>
          <p:txBody>
            <a:bodyPr wrap="none" rtlCol="0">
              <a:spAutoFit/>
            </a:bodyPr>
            <a:lstStyle/>
            <a:p>
              <a:r>
                <a:rPr lang="en-US" altLang="zh-CN" sz="1050" b="1" dirty="0">
                  <a:solidFill>
                    <a:srgbClr val="7030A0"/>
                  </a:solidFill>
                  <a:latin typeface="Calibri" panose="020F0502020204030204" pitchFamily="34" charset="0"/>
                  <a:cs typeface="Calibri" panose="020F0502020204030204" pitchFamily="34" charset="0"/>
                </a:rPr>
                <a:t>#2</a:t>
              </a:r>
              <a:endParaRPr lang="en-US" sz="1050" b="1" dirty="0">
                <a:solidFill>
                  <a:srgbClr val="7030A0"/>
                </a:solidFill>
                <a:latin typeface="Calibri" panose="020F0502020204030204" pitchFamily="34" charset="0"/>
                <a:cs typeface="Calibri" panose="020F0502020204030204" pitchFamily="34" charset="0"/>
              </a:endParaRPr>
            </a:p>
          </p:txBody>
        </p:sp>
        <p:sp>
          <p:nvSpPr>
            <p:cNvPr id="215" name="Rounded Rectangle 214">
              <a:extLst>
                <a:ext uri="{FF2B5EF4-FFF2-40B4-BE49-F238E27FC236}">
                  <a16:creationId xmlns:a16="http://schemas.microsoft.com/office/drawing/2014/main" id="{40E25575-829D-8DE6-B63C-C5FCA58AFF29}"/>
                </a:ext>
              </a:extLst>
            </p:cNvPr>
            <p:cNvSpPr/>
            <p:nvPr/>
          </p:nvSpPr>
          <p:spPr>
            <a:xfrm>
              <a:off x="7099714" y="5844832"/>
              <a:ext cx="2106416" cy="984982"/>
            </a:xfrm>
            <a:prstGeom prst="roundRect">
              <a:avLst/>
            </a:prstGeom>
            <a:noFill/>
            <a:ln w="19050">
              <a:solidFill>
                <a:srgbClr val="93530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endParaRPr lang="en-US" sz="760" b="1" dirty="0">
                <a:solidFill>
                  <a:srgbClr val="000000"/>
                </a:solidFill>
                <a:latin typeface="Calibri" panose="020F0502020204030204"/>
              </a:endParaRPr>
            </a:p>
          </p:txBody>
        </p:sp>
        <p:sp>
          <p:nvSpPr>
            <p:cNvPr id="216" name="TextBox 215">
              <a:extLst>
                <a:ext uri="{FF2B5EF4-FFF2-40B4-BE49-F238E27FC236}">
                  <a16:creationId xmlns:a16="http://schemas.microsoft.com/office/drawing/2014/main" id="{AC04CD5C-0CC0-0E7F-CE68-D6510E96EF92}"/>
                </a:ext>
              </a:extLst>
            </p:cNvPr>
            <p:cNvSpPr txBox="1"/>
            <p:nvPr/>
          </p:nvSpPr>
          <p:spPr>
            <a:xfrm>
              <a:off x="9232284" y="6522037"/>
              <a:ext cx="1770144" cy="338554"/>
            </a:xfrm>
            <a:prstGeom prst="rect">
              <a:avLst/>
            </a:prstGeom>
            <a:noFill/>
          </p:spPr>
          <p:txBody>
            <a:bodyPr wrap="none" rtlCol="0">
              <a:spAutoFit/>
            </a:bodyPr>
            <a:lstStyle/>
            <a:p>
              <a:r>
                <a:rPr lang="en-US" sz="1050" b="1" dirty="0">
                  <a:solidFill>
                    <a:srgbClr val="93530B"/>
                  </a:solidFill>
                  <a:latin typeface="Calibri" panose="020F0502020204030204" pitchFamily="34" charset="0"/>
                  <a:cs typeface="Calibri" panose="020F0502020204030204" pitchFamily="34" charset="0"/>
                </a:rPr>
                <a:t>Full-Length Isoforms</a:t>
              </a:r>
            </a:p>
          </p:txBody>
        </p:sp>
      </p:grpSp>
      <p:grpSp>
        <p:nvGrpSpPr>
          <p:cNvPr id="17" name="Group 16">
            <a:extLst>
              <a:ext uri="{FF2B5EF4-FFF2-40B4-BE49-F238E27FC236}">
                <a16:creationId xmlns:a16="http://schemas.microsoft.com/office/drawing/2014/main" id="{0905C985-A523-1E91-27BE-9FE2445FE4D5}"/>
              </a:ext>
            </a:extLst>
          </p:cNvPr>
          <p:cNvGrpSpPr/>
          <p:nvPr/>
        </p:nvGrpSpPr>
        <p:grpSpPr>
          <a:xfrm>
            <a:off x="5584903" y="4454815"/>
            <a:ext cx="1705844" cy="1861757"/>
            <a:chOff x="7824266" y="4808081"/>
            <a:chExt cx="2274459" cy="2482342"/>
          </a:xfrm>
        </p:grpSpPr>
        <p:sp>
          <p:nvSpPr>
            <p:cNvPr id="219" name="Arc 218">
              <a:extLst>
                <a:ext uri="{FF2B5EF4-FFF2-40B4-BE49-F238E27FC236}">
                  <a16:creationId xmlns:a16="http://schemas.microsoft.com/office/drawing/2014/main" id="{ECCC814D-193A-A6AB-8866-7251BE374F5A}"/>
                </a:ext>
              </a:extLst>
            </p:cNvPr>
            <p:cNvSpPr/>
            <p:nvPr/>
          </p:nvSpPr>
          <p:spPr>
            <a:xfrm rot="2067944" flipH="1">
              <a:off x="7824266" y="4808081"/>
              <a:ext cx="2274459" cy="2482342"/>
            </a:xfrm>
            <a:prstGeom prst="arc">
              <a:avLst>
                <a:gd name="adj1" fmla="val 14625690"/>
                <a:gd name="adj2" fmla="val 169014"/>
              </a:avLst>
            </a:prstGeom>
            <a:noFill/>
            <a:ln w="19050" cap="flat" cmpd="sng" algn="ctr">
              <a:solidFill>
                <a:srgbClr val="FF0000"/>
              </a:solidFill>
              <a:prstDash val="solid"/>
              <a:miter lim="800000"/>
              <a:headEnd type="none" w="med" len="med"/>
              <a:tailEnd type="triangle" w="med" len="med"/>
            </a:ln>
            <a:effectLst/>
          </p:spPr>
          <p:txBody>
            <a:bodyPr rtlCol="0" anchor="ctr"/>
            <a:lstStyle/>
            <a:p>
              <a:pPr algn="ctr" defTabSz="771525">
                <a:defRPr/>
              </a:pPr>
              <a:endParaRPr lang="en-US" sz="1519" kern="0">
                <a:solidFill>
                  <a:prstClr val="black"/>
                </a:solidFill>
                <a:latin typeface="Calibri" panose="020F0502020204030204"/>
              </a:endParaRPr>
            </a:p>
          </p:txBody>
        </p:sp>
        <p:cxnSp>
          <p:nvCxnSpPr>
            <p:cNvPr id="222" name="Straight Connector 221">
              <a:extLst>
                <a:ext uri="{FF2B5EF4-FFF2-40B4-BE49-F238E27FC236}">
                  <a16:creationId xmlns:a16="http://schemas.microsoft.com/office/drawing/2014/main" id="{3C60380B-6CA3-7C49-4AC9-9599CC736C4F}"/>
                </a:ext>
              </a:extLst>
            </p:cNvPr>
            <p:cNvCxnSpPr>
              <a:cxnSpLocks/>
            </p:cNvCxnSpPr>
            <p:nvPr/>
          </p:nvCxnSpPr>
          <p:spPr>
            <a:xfrm flipV="1">
              <a:off x="8317326" y="5194506"/>
              <a:ext cx="238610" cy="258868"/>
            </a:xfrm>
            <a:prstGeom prst="line">
              <a:avLst/>
            </a:prstGeom>
            <a:noFill/>
            <a:ln w="19050" cap="flat" cmpd="sng" algn="ctr">
              <a:solidFill>
                <a:srgbClr val="4472C4"/>
              </a:solidFill>
              <a:prstDash val="solid"/>
              <a:miter lim="800000"/>
            </a:ln>
            <a:effectLst/>
          </p:spPr>
        </p:cxnSp>
        <p:cxnSp>
          <p:nvCxnSpPr>
            <p:cNvPr id="223" name="Straight Connector 222">
              <a:extLst>
                <a:ext uri="{FF2B5EF4-FFF2-40B4-BE49-F238E27FC236}">
                  <a16:creationId xmlns:a16="http://schemas.microsoft.com/office/drawing/2014/main" id="{12093495-6B6B-3FD9-B6F4-AB51ACCDA54D}"/>
                </a:ext>
              </a:extLst>
            </p:cNvPr>
            <p:cNvCxnSpPr>
              <a:cxnSpLocks/>
            </p:cNvCxnSpPr>
            <p:nvPr/>
          </p:nvCxnSpPr>
          <p:spPr>
            <a:xfrm flipH="1" flipV="1">
              <a:off x="8545265" y="5194509"/>
              <a:ext cx="228393" cy="264455"/>
            </a:xfrm>
            <a:prstGeom prst="line">
              <a:avLst/>
            </a:prstGeom>
            <a:noFill/>
            <a:ln w="19050" cap="flat" cmpd="sng" algn="ctr">
              <a:solidFill>
                <a:srgbClr val="4472C4"/>
              </a:solidFill>
              <a:prstDash val="solid"/>
              <a:miter lim="800000"/>
              <a:headEnd type="triangle" w="med" len="med"/>
              <a:tailEnd type="none" w="med" len="med"/>
            </a:ln>
            <a:effectLst/>
          </p:spPr>
        </p:cxnSp>
        <p:cxnSp>
          <p:nvCxnSpPr>
            <p:cNvPr id="224" name="Straight Connector 223">
              <a:extLst>
                <a:ext uri="{FF2B5EF4-FFF2-40B4-BE49-F238E27FC236}">
                  <a16:creationId xmlns:a16="http://schemas.microsoft.com/office/drawing/2014/main" id="{887FE1BD-8358-25D0-19ED-C00CA40C6574}"/>
                </a:ext>
              </a:extLst>
            </p:cNvPr>
            <p:cNvCxnSpPr>
              <a:cxnSpLocks/>
            </p:cNvCxnSpPr>
            <p:nvPr/>
          </p:nvCxnSpPr>
          <p:spPr>
            <a:xfrm flipV="1">
              <a:off x="9111409" y="5330990"/>
              <a:ext cx="112809" cy="122387"/>
            </a:xfrm>
            <a:prstGeom prst="line">
              <a:avLst/>
            </a:prstGeom>
            <a:noFill/>
            <a:ln w="19050" cap="flat" cmpd="sng" algn="ctr">
              <a:solidFill>
                <a:srgbClr val="4472C4"/>
              </a:solidFill>
              <a:prstDash val="solid"/>
              <a:miter lim="800000"/>
            </a:ln>
            <a:effectLst/>
          </p:spPr>
        </p:cxnSp>
        <p:cxnSp>
          <p:nvCxnSpPr>
            <p:cNvPr id="225" name="Straight Connector 224">
              <a:extLst>
                <a:ext uri="{FF2B5EF4-FFF2-40B4-BE49-F238E27FC236}">
                  <a16:creationId xmlns:a16="http://schemas.microsoft.com/office/drawing/2014/main" id="{5754E6A9-A291-B623-6AEB-4BEF5532D9BD}"/>
                </a:ext>
              </a:extLst>
            </p:cNvPr>
            <p:cNvCxnSpPr>
              <a:cxnSpLocks/>
            </p:cNvCxnSpPr>
            <p:nvPr/>
          </p:nvCxnSpPr>
          <p:spPr>
            <a:xfrm flipH="1" flipV="1">
              <a:off x="9214164" y="5330987"/>
              <a:ext cx="128377" cy="127974"/>
            </a:xfrm>
            <a:prstGeom prst="line">
              <a:avLst/>
            </a:prstGeom>
            <a:noFill/>
            <a:ln w="19050" cap="flat" cmpd="sng" algn="ctr">
              <a:solidFill>
                <a:srgbClr val="4472C4"/>
              </a:solidFill>
              <a:prstDash val="solid"/>
              <a:miter lim="800000"/>
              <a:headEnd type="triangle" w="med" len="med"/>
              <a:tailEnd type="none" w="med" len="med"/>
            </a:ln>
            <a:effectLst/>
          </p:spPr>
        </p:cxnSp>
        <p:sp>
          <p:nvSpPr>
            <p:cNvPr id="226" name="Arc 225">
              <a:extLst>
                <a:ext uri="{FF2B5EF4-FFF2-40B4-BE49-F238E27FC236}">
                  <a16:creationId xmlns:a16="http://schemas.microsoft.com/office/drawing/2014/main" id="{19179A4D-A023-57F2-D9FE-760419031A05}"/>
                </a:ext>
              </a:extLst>
            </p:cNvPr>
            <p:cNvSpPr/>
            <p:nvPr/>
          </p:nvSpPr>
          <p:spPr>
            <a:xfrm rot="2828318" flipH="1">
              <a:off x="8584138" y="5153645"/>
              <a:ext cx="1280160" cy="1475147"/>
            </a:xfrm>
            <a:prstGeom prst="arc">
              <a:avLst>
                <a:gd name="adj1" fmla="val 15864472"/>
                <a:gd name="adj2" fmla="val 169014"/>
              </a:avLst>
            </a:prstGeom>
            <a:noFill/>
            <a:ln w="19050" cap="flat" cmpd="sng" algn="ctr">
              <a:solidFill>
                <a:srgbClr val="FF0000"/>
              </a:solidFill>
              <a:prstDash val="solid"/>
              <a:miter lim="800000"/>
              <a:headEnd type="none" w="med" len="med"/>
              <a:tailEnd type="triangle" w="med" len="med"/>
            </a:ln>
            <a:effectLst/>
          </p:spPr>
          <p:txBody>
            <a:bodyPr rtlCol="0" anchor="ctr"/>
            <a:lstStyle/>
            <a:p>
              <a:pPr algn="ctr" defTabSz="771525">
                <a:defRPr/>
              </a:pPr>
              <a:endParaRPr lang="en-US" sz="1519" kern="0">
                <a:solidFill>
                  <a:prstClr val="black"/>
                </a:solidFill>
                <a:latin typeface="Calibri" panose="020F0502020204030204"/>
              </a:endParaRPr>
            </a:p>
          </p:txBody>
        </p:sp>
      </p:grpSp>
      <p:grpSp>
        <p:nvGrpSpPr>
          <p:cNvPr id="16" name="Group 15">
            <a:extLst>
              <a:ext uri="{FF2B5EF4-FFF2-40B4-BE49-F238E27FC236}">
                <a16:creationId xmlns:a16="http://schemas.microsoft.com/office/drawing/2014/main" id="{2893812C-C358-4043-84F6-8674722A47E9}"/>
              </a:ext>
            </a:extLst>
          </p:cNvPr>
          <p:cNvGrpSpPr/>
          <p:nvPr/>
        </p:nvGrpSpPr>
        <p:grpSpPr>
          <a:xfrm>
            <a:off x="5011807" y="4658136"/>
            <a:ext cx="2221610" cy="381524"/>
            <a:chOff x="7060139" y="5079174"/>
            <a:chExt cx="2962146" cy="508699"/>
          </a:xfrm>
        </p:grpSpPr>
        <p:sp>
          <p:nvSpPr>
            <p:cNvPr id="220" name="Rectangle 219">
              <a:extLst>
                <a:ext uri="{FF2B5EF4-FFF2-40B4-BE49-F238E27FC236}">
                  <a16:creationId xmlns:a16="http://schemas.microsoft.com/office/drawing/2014/main" id="{1F380766-8C58-948D-0231-0456781A8DEB}"/>
                </a:ext>
              </a:extLst>
            </p:cNvPr>
            <p:cNvSpPr/>
            <p:nvPr/>
          </p:nvSpPr>
          <p:spPr>
            <a:xfrm>
              <a:off x="8769330" y="5450713"/>
              <a:ext cx="335624"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21" name="Rectangle 220">
              <a:extLst>
                <a:ext uri="{FF2B5EF4-FFF2-40B4-BE49-F238E27FC236}">
                  <a16:creationId xmlns:a16="http://schemas.microsoft.com/office/drawing/2014/main" id="{FBE47648-5EAF-11C2-6171-3B82A76882A0}"/>
                </a:ext>
              </a:extLst>
            </p:cNvPr>
            <p:cNvSpPr/>
            <p:nvPr/>
          </p:nvSpPr>
          <p:spPr>
            <a:xfrm>
              <a:off x="9351037" y="5450713"/>
              <a:ext cx="671248" cy="137160"/>
            </a:xfrm>
            <a:prstGeom prst="rect">
              <a:avLst/>
            </a:prstGeom>
            <a:solidFill>
              <a:srgbClr val="F59AAE"/>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27" name="TextBox 226">
              <a:extLst>
                <a:ext uri="{FF2B5EF4-FFF2-40B4-BE49-F238E27FC236}">
                  <a16:creationId xmlns:a16="http://schemas.microsoft.com/office/drawing/2014/main" id="{DAAB3F04-80B9-ABBC-3CBD-99234C975C70}"/>
                </a:ext>
              </a:extLst>
            </p:cNvPr>
            <p:cNvSpPr txBox="1"/>
            <p:nvPr/>
          </p:nvSpPr>
          <p:spPr>
            <a:xfrm>
              <a:off x="7060139" y="5079174"/>
              <a:ext cx="1137492" cy="338555"/>
            </a:xfrm>
            <a:prstGeom prst="rect">
              <a:avLst/>
            </a:prstGeom>
            <a:noFill/>
          </p:spPr>
          <p:txBody>
            <a:bodyPr wrap="none" rtlCol="0">
              <a:spAutoFit/>
            </a:bodyPr>
            <a:lstStyle/>
            <a:p>
              <a:r>
                <a:rPr lang="en-US" sz="1050" b="1" dirty="0">
                  <a:solidFill>
                    <a:srgbClr val="7030A0"/>
                  </a:solidFill>
                  <a:latin typeface="Calibri" panose="020F0502020204030204" pitchFamily="34" charset="0"/>
                  <a:cs typeface="Calibri" panose="020F0502020204030204" pitchFamily="34" charset="0"/>
                </a:rPr>
                <a:t>Linear</a:t>
              </a:r>
              <a:r>
                <a:rPr lang="zh-CN" altLang="en-US" sz="1050" b="1" dirty="0">
                  <a:solidFill>
                    <a:srgbClr val="7030A0"/>
                  </a:solidFill>
                  <a:latin typeface="Calibri" panose="020F0502020204030204" pitchFamily="34" charset="0"/>
                  <a:cs typeface="Calibri" panose="020F0502020204030204" pitchFamily="34" charset="0"/>
                </a:rPr>
                <a:t> </a:t>
              </a:r>
              <a:r>
                <a:rPr lang="en-US" altLang="zh-CN" sz="1050" b="1" dirty="0">
                  <a:solidFill>
                    <a:srgbClr val="7030A0"/>
                  </a:solidFill>
                  <a:latin typeface="Calibri" panose="020F0502020204030204" pitchFamily="34" charset="0"/>
                  <a:cs typeface="Calibri" panose="020F0502020204030204" pitchFamily="34" charset="0"/>
                </a:rPr>
                <a:t>Gene</a:t>
              </a:r>
              <a:endParaRPr lang="en-US" sz="1050" b="1" dirty="0">
                <a:solidFill>
                  <a:srgbClr val="7030A0"/>
                </a:solidFill>
                <a:latin typeface="Calibri" panose="020F0502020204030204" pitchFamily="34" charset="0"/>
                <a:cs typeface="Calibri" panose="020F0502020204030204" pitchFamily="34" charset="0"/>
              </a:endParaRPr>
            </a:p>
          </p:txBody>
        </p:sp>
        <p:sp>
          <p:nvSpPr>
            <p:cNvPr id="229" name="Rectangle 228">
              <a:extLst>
                <a:ext uri="{FF2B5EF4-FFF2-40B4-BE49-F238E27FC236}">
                  <a16:creationId xmlns:a16="http://schemas.microsoft.com/office/drawing/2014/main" id="{0135C0C5-B856-31E9-19CA-0E1E317C4D1D}"/>
                </a:ext>
              </a:extLst>
            </p:cNvPr>
            <p:cNvSpPr/>
            <p:nvPr/>
          </p:nvSpPr>
          <p:spPr>
            <a:xfrm>
              <a:off x="8000306" y="5450713"/>
              <a:ext cx="335624" cy="137160"/>
            </a:xfrm>
            <a:prstGeom prst="rect">
              <a:avLst/>
            </a:prstGeom>
            <a:solidFill>
              <a:srgbClr val="F4E195"/>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grpSp>
      <p:grpSp>
        <p:nvGrpSpPr>
          <p:cNvPr id="11" name="Group 10">
            <a:extLst>
              <a:ext uri="{FF2B5EF4-FFF2-40B4-BE49-F238E27FC236}">
                <a16:creationId xmlns:a16="http://schemas.microsoft.com/office/drawing/2014/main" id="{59038886-B857-DE69-2FD0-C004D9943A0C}"/>
              </a:ext>
            </a:extLst>
          </p:cNvPr>
          <p:cNvGrpSpPr/>
          <p:nvPr/>
        </p:nvGrpSpPr>
        <p:grpSpPr>
          <a:xfrm>
            <a:off x="6204522" y="3436738"/>
            <a:ext cx="1410587" cy="967010"/>
            <a:chOff x="8650424" y="3450644"/>
            <a:chExt cx="1880783" cy="1289347"/>
          </a:xfrm>
        </p:grpSpPr>
        <p:sp>
          <p:nvSpPr>
            <p:cNvPr id="231" name="Rectangle 230">
              <a:extLst>
                <a:ext uri="{FF2B5EF4-FFF2-40B4-BE49-F238E27FC236}">
                  <a16:creationId xmlns:a16="http://schemas.microsoft.com/office/drawing/2014/main" id="{F7E746FB-BCC9-36F9-A5E1-8849F8BF1944}"/>
                </a:ext>
              </a:extLst>
            </p:cNvPr>
            <p:cNvSpPr/>
            <p:nvPr/>
          </p:nvSpPr>
          <p:spPr>
            <a:xfrm>
              <a:off x="8650424" y="3450644"/>
              <a:ext cx="237744" cy="1289347"/>
            </a:xfrm>
            <a:prstGeom prst="rect">
              <a:avLst/>
            </a:prstGeom>
            <a:solidFill>
              <a:srgbClr val="B3E3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C1059320-6CA5-FA7F-310D-249B4E92FDF8}"/>
                </a:ext>
              </a:extLst>
            </p:cNvPr>
            <p:cNvSpPr/>
            <p:nvPr/>
          </p:nvSpPr>
          <p:spPr>
            <a:xfrm>
              <a:off x="10340427" y="3450644"/>
              <a:ext cx="190780" cy="1289347"/>
            </a:xfrm>
            <a:prstGeom prst="rect">
              <a:avLst/>
            </a:prstGeom>
            <a:solidFill>
              <a:srgbClr val="B3E3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1E2958DF-E2FE-502D-0390-4B4B08F8DBC2}"/>
              </a:ext>
            </a:extLst>
          </p:cNvPr>
          <p:cNvGrpSpPr/>
          <p:nvPr/>
        </p:nvGrpSpPr>
        <p:grpSpPr>
          <a:xfrm>
            <a:off x="5317576" y="2010322"/>
            <a:ext cx="3025930" cy="859992"/>
            <a:chOff x="7467830" y="1548756"/>
            <a:chExt cx="4034573" cy="1146656"/>
          </a:xfrm>
        </p:grpSpPr>
        <p:sp>
          <p:nvSpPr>
            <p:cNvPr id="232" name="Rectangle 231">
              <a:extLst>
                <a:ext uri="{FF2B5EF4-FFF2-40B4-BE49-F238E27FC236}">
                  <a16:creationId xmlns:a16="http://schemas.microsoft.com/office/drawing/2014/main" id="{68574FA1-1532-35EA-099B-BAECD119343B}"/>
                </a:ext>
              </a:extLst>
            </p:cNvPr>
            <p:cNvSpPr/>
            <p:nvPr/>
          </p:nvSpPr>
          <p:spPr>
            <a:xfrm>
              <a:off x="7660583" y="2005691"/>
              <a:ext cx="335624"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33" name="Rectangle 232">
              <a:extLst>
                <a:ext uri="{FF2B5EF4-FFF2-40B4-BE49-F238E27FC236}">
                  <a16:creationId xmlns:a16="http://schemas.microsoft.com/office/drawing/2014/main" id="{B3947586-8287-C6E7-775F-FFA4F6F55D07}"/>
                </a:ext>
              </a:extLst>
            </p:cNvPr>
            <p:cNvSpPr/>
            <p:nvPr/>
          </p:nvSpPr>
          <p:spPr>
            <a:xfrm>
              <a:off x="7979016" y="2005691"/>
              <a:ext cx="671248" cy="137160"/>
            </a:xfrm>
            <a:prstGeom prst="rect">
              <a:avLst/>
            </a:prstGeom>
            <a:solidFill>
              <a:srgbClr val="F59AAE"/>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34" name="Rectangle 233">
              <a:extLst>
                <a:ext uri="{FF2B5EF4-FFF2-40B4-BE49-F238E27FC236}">
                  <a16:creationId xmlns:a16="http://schemas.microsoft.com/office/drawing/2014/main" id="{FAA16D2B-F064-0407-720B-EF5B61874289}"/>
                </a:ext>
              </a:extLst>
            </p:cNvPr>
            <p:cNvSpPr/>
            <p:nvPr/>
          </p:nvSpPr>
          <p:spPr>
            <a:xfrm>
              <a:off x="7538717" y="2005691"/>
              <a:ext cx="121091" cy="137160"/>
            </a:xfrm>
            <a:prstGeom prst="rect">
              <a:avLst/>
            </a:prstGeom>
            <a:solidFill>
              <a:srgbClr val="F4E195"/>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35" name="Rectangle 234">
              <a:extLst>
                <a:ext uri="{FF2B5EF4-FFF2-40B4-BE49-F238E27FC236}">
                  <a16:creationId xmlns:a16="http://schemas.microsoft.com/office/drawing/2014/main" id="{220F142B-5C99-763C-2E3B-12A3A307A50F}"/>
                </a:ext>
              </a:extLst>
            </p:cNvPr>
            <p:cNvSpPr/>
            <p:nvPr/>
          </p:nvSpPr>
          <p:spPr>
            <a:xfrm>
              <a:off x="8972243" y="2005691"/>
              <a:ext cx="335624"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36" name="Rectangle 235">
              <a:extLst>
                <a:ext uri="{FF2B5EF4-FFF2-40B4-BE49-F238E27FC236}">
                  <a16:creationId xmlns:a16="http://schemas.microsoft.com/office/drawing/2014/main" id="{A3CD9D7F-47F3-9D9E-8241-A23282D94FF2}"/>
                </a:ext>
              </a:extLst>
            </p:cNvPr>
            <p:cNvSpPr/>
            <p:nvPr/>
          </p:nvSpPr>
          <p:spPr>
            <a:xfrm>
              <a:off x="9295920" y="2005691"/>
              <a:ext cx="671248" cy="137160"/>
            </a:xfrm>
            <a:prstGeom prst="rect">
              <a:avLst/>
            </a:prstGeom>
            <a:solidFill>
              <a:srgbClr val="F59AAE"/>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37" name="Rectangle 236">
              <a:extLst>
                <a:ext uri="{FF2B5EF4-FFF2-40B4-BE49-F238E27FC236}">
                  <a16:creationId xmlns:a16="http://schemas.microsoft.com/office/drawing/2014/main" id="{BFF616F7-A055-5B32-83FB-20E70C96C9A1}"/>
                </a:ext>
              </a:extLst>
            </p:cNvPr>
            <p:cNvSpPr/>
            <p:nvPr/>
          </p:nvSpPr>
          <p:spPr>
            <a:xfrm>
              <a:off x="8643322" y="2005691"/>
              <a:ext cx="335624" cy="137160"/>
            </a:xfrm>
            <a:prstGeom prst="rect">
              <a:avLst/>
            </a:prstGeom>
            <a:solidFill>
              <a:srgbClr val="F4E195"/>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38" name="Rectangle 237">
              <a:extLst>
                <a:ext uri="{FF2B5EF4-FFF2-40B4-BE49-F238E27FC236}">
                  <a16:creationId xmlns:a16="http://schemas.microsoft.com/office/drawing/2014/main" id="{263C2300-F50D-939A-CD80-AE374D137D49}"/>
                </a:ext>
              </a:extLst>
            </p:cNvPr>
            <p:cNvSpPr/>
            <p:nvPr/>
          </p:nvSpPr>
          <p:spPr>
            <a:xfrm>
              <a:off x="9961926" y="2005691"/>
              <a:ext cx="234937" cy="137160"/>
            </a:xfrm>
            <a:prstGeom prst="rect">
              <a:avLst/>
            </a:prstGeom>
            <a:solidFill>
              <a:srgbClr val="F4E195"/>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43" name="TextBox 242">
              <a:extLst>
                <a:ext uri="{FF2B5EF4-FFF2-40B4-BE49-F238E27FC236}">
                  <a16:creationId xmlns:a16="http://schemas.microsoft.com/office/drawing/2014/main" id="{A12ACB7F-77A7-9E58-E4AB-D267A77E5F9F}"/>
                </a:ext>
              </a:extLst>
            </p:cNvPr>
            <p:cNvSpPr txBox="1"/>
            <p:nvPr/>
          </p:nvSpPr>
          <p:spPr>
            <a:xfrm>
              <a:off x="7467830" y="1548756"/>
              <a:ext cx="1237945" cy="338555"/>
            </a:xfrm>
            <a:prstGeom prst="rect">
              <a:avLst/>
            </a:prstGeom>
            <a:noFill/>
          </p:spPr>
          <p:txBody>
            <a:bodyPr wrap="none" rtlCol="0">
              <a:spAutoFit/>
            </a:bodyPr>
            <a:lstStyle/>
            <a:p>
              <a:r>
                <a:rPr lang="en-US" sz="1050" b="1" dirty="0">
                  <a:solidFill>
                    <a:srgbClr val="7030A0"/>
                  </a:solidFill>
                  <a:latin typeface="Calibri" panose="020F0502020204030204" pitchFamily="34" charset="0"/>
                  <a:cs typeface="Calibri" panose="020F0502020204030204" pitchFamily="34" charset="0"/>
                </a:rPr>
                <a:t>Long Read</a:t>
              </a:r>
              <a:r>
                <a:rPr lang="zh-CN" altLang="en-US" sz="1050" b="1" dirty="0">
                  <a:solidFill>
                    <a:srgbClr val="7030A0"/>
                  </a:solidFill>
                  <a:latin typeface="Calibri" panose="020F0502020204030204" pitchFamily="34" charset="0"/>
                  <a:cs typeface="Calibri" panose="020F0502020204030204" pitchFamily="34" charset="0"/>
                </a:rPr>
                <a:t> </a:t>
              </a:r>
              <a:r>
                <a:rPr lang="en-US" altLang="zh-CN" sz="1050" b="1" dirty="0">
                  <a:solidFill>
                    <a:srgbClr val="7030A0"/>
                  </a:solidFill>
                  <a:latin typeface="Calibri" panose="020F0502020204030204" pitchFamily="34" charset="0"/>
                  <a:cs typeface="Calibri" panose="020F0502020204030204" pitchFamily="34" charset="0"/>
                </a:rPr>
                <a:t>#1</a:t>
              </a:r>
              <a:endParaRPr lang="en-US" sz="1050" b="1" dirty="0">
                <a:solidFill>
                  <a:srgbClr val="7030A0"/>
                </a:solidFill>
                <a:latin typeface="Calibri" panose="020F0502020204030204" pitchFamily="34" charset="0"/>
                <a:cs typeface="Calibri" panose="020F0502020204030204" pitchFamily="34" charset="0"/>
              </a:endParaRPr>
            </a:p>
          </p:txBody>
        </p:sp>
        <p:sp>
          <p:nvSpPr>
            <p:cNvPr id="246" name="TextBox 245">
              <a:extLst>
                <a:ext uri="{FF2B5EF4-FFF2-40B4-BE49-F238E27FC236}">
                  <a16:creationId xmlns:a16="http://schemas.microsoft.com/office/drawing/2014/main" id="{EBB8C984-D800-FC6A-BDBF-0BAF4CF0E910}"/>
                </a:ext>
              </a:extLst>
            </p:cNvPr>
            <p:cNvSpPr txBox="1"/>
            <p:nvPr/>
          </p:nvSpPr>
          <p:spPr>
            <a:xfrm>
              <a:off x="7515775" y="1792775"/>
              <a:ext cx="361637" cy="307776"/>
            </a:xfrm>
            <a:prstGeom prst="rect">
              <a:avLst/>
            </a:prstGeom>
            <a:noFill/>
          </p:spPr>
          <p:txBody>
            <a:bodyPr wrap="none" rtlCol="0">
              <a:spAutoFit/>
            </a:bodyPr>
            <a:lstStyle/>
            <a:p>
              <a:r>
                <a:rPr lang="en-US" sz="900" dirty="0">
                  <a:latin typeface="Calibri" panose="020F0502020204030204" pitchFamily="34" charset="0"/>
                  <a:cs typeface="Calibri" panose="020F0502020204030204" pitchFamily="34" charset="0"/>
                </a:rPr>
                <a:t>5’</a:t>
              </a:r>
            </a:p>
          </p:txBody>
        </p:sp>
        <p:sp>
          <p:nvSpPr>
            <p:cNvPr id="247" name="TextBox 246">
              <a:extLst>
                <a:ext uri="{FF2B5EF4-FFF2-40B4-BE49-F238E27FC236}">
                  <a16:creationId xmlns:a16="http://schemas.microsoft.com/office/drawing/2014/main" id="{28FB5CB7-7C31-5EE2-455D-3C275C6ECF93}"/>
                </a:ext>
              </a:extLst>
            </p:cNvPr>
            <p:cNvSpPr txBox="1"/>
            <p:nvPr/>
          </p:nvSpPr>
          <p:spPr>
            <a:xfrm>
              <a:off x="10061878" y="1790247"/>
              <a:ext cx="361637" cy="307776"/>
            </a:xfrm>
            <a:prstGeom prst="rect">
              <a:avLst/>
            </a:prstGeom>
            <a:noFill/>
          </p:spPr>
          <p:txBody>
            <a:bodyPr wrap="none" rtlCol="0">
              <a:spAutoFit/>
            </a:bodyPr>
            <a:lstStyle/>
            <a:p>
              <a:r>
                <a:rPr lang="en-US" sz="900" dirty="0">
                  <a:latin typeface="Calibri" panose="020F0502020204030204" pitchFamily="34" charset="0"/>
                  <a:cs typeface="Calibri" panose="020F0502020204030204" pitchFamily="34" charset="0"/>
                </a:rPr>
                <a:t>3’</a:t>
              </a:r>
            </a:p>
          </p:txBody>
        </p:sp>
        <p:sp>
          <p:nvSpPr>
            <p:cNvPr id="252" name="Rectangle 251">
              <a:extLst>
                <a:ext uri="{FF2B5EF4-FFF2-40B4-BE49-F238E27FC236}">
                  <a16:creationId xmlns:a16="http://schemas.microsoft.com/office/drawing/2014/main" id="{D7D4C342-7E27-5ECA-D86E-2661FD3CBE65}"/>
                </a:ext>
              </a:extLst>
            </p:cNvPr>
            <p:cNvSpPr/>
            <p:nvPr/>
          </p:nvSpPr>
          <p:spPr>
            <a:xfrm>
              <a:off x="9721752" y="2558252"/>
              <a:ext cx="155448"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53" name="Rectangle 252">
              <a:extLst>
                <a:ext uri="{FF2B5EF4-FFF2-40B4-BE49-F238E27FC236}">
                  <a16:creationId xmlns:a16="http://schemas.microsoft.com/office/drawing/2014/main" id="{7F6F1E37-9EA4-1747-6BA3-D9479404A955}"/>
                </a:ext>
              </a:extLst>
            </p:cNvPr>
            <p:cNvSpPr/>
            <p:nvPr/>
          </p:nvSpPr>
          <p:spPr>
            <a:xfrm>
              <a:off x="9880081" y="2558252"/>
              <a:ext cx="457200" cy="137160"/>
            </a:xfrm>
            <a:prstGeom prst="rect">
              <a:avLst/>
            </a:prstGeom>
            <a:solidFill>
              <a:srgbClr val="F59AAE"/>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54" name="Rectangle 253">
              <a:extLst>
                <a:ext uri="{FF2B5EF4-FFF2-40B4-BE49-F238E27FC236}">
                  <a16:creationId xmlns:a16="http://schemas.microsoft.com/office/drawing/2014/main" id="{483B78E6-1D78-DE58-3E61-03829294B84A}"/>
                </a:ext>
              </a:extLst>
            </p:cNvPr>
            <p:cNvSpPr/>
            <p:nvPr/>
          </p:nvSpPr>
          <p:spPr>
            <a:xfrm>
              <a:off x="10340427" y="2558252"/>
              <a:ext cx="335624"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55" name="Rectangle 254">
              <a:extLst>
                <a:ext uri="{FF2B5EF4-FFF2-40B4-BE49-F238E27FC236}">
                  <a16:creationId xmlns:a16="http://schemas.microsoft.com/office/drawing/2014/main" id="{3962CDDC-8382-B116-6868-F7FDEBA331BB}"/>
                </a:ext>
              </a:extLst>
            </p:cNvPr>
            <p:cNvSpPr/>
            <p:nvPr/>
          </p:nvSpPr>
          <p:spPr>
            <a:xfrm>
              <a:off x="10664104" y="2558252"/>
              <a:ext cx="457200" cy="137160"/>
            </a:xfrm>
            <a:prstGeom prst="rect">
              <a:avLst/>
            </a:prstGeom>
            <a:solidFill>
              <a:srgbClr val="F59AAE"/>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56" name="Rectangle 255">
              <a:extLst>
                <a:ext uri="{FF2B5EF4-FFF2-40B4-BE49-F238E27FC236}">
                  <a16:creationId xmlns:a16="http://schemas.microsoft.com/office/drawing/2014/main" id="{2F754A7F-7D73-762E-952F-A8FD21574D80}"/>
                </a:ext>
              </a:extLst>
            </p:cNvPr>
            <p:cNvSpPr/>
            <p:nvPr/>
          </p:nvSpPr>
          <p:spPr>
            <a:xfrm>
              <a:off x="11114096" y="2558252"/>
              <a:ext cx="182880"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67" name="TextBox 266">
              <a:extLst>
                <a:ext uri="{FF2B5EF4-FFF2-40B4-BE49-F238E27FC236}">
                  <a16:creationId xmlns:a16="http://schemas.microsoft.com/office/drawing/2014/main" id="{2513D416-07EF-0378-E233-018B216AD1A7}"/>
                </a:ext>
              </a:extLst>
            </p:cNvPr>
            <p:cNvSpPr txBox="1"/>
            <p:nvPr/>
          </p:nvSpPr>
          <p:spPr>
            <a:xfrm>
              <a:off x="9650789" y="2124651"/>
              <a:ext cx="1237945" cy="338555"/>
            </a:xfrm>
            <a:prstGeom prst="rect">
              <a:avLst/>
            </a:prstGeom>
            <a:noFill/>
          </p:spPr>
          <p:txBody>
            <a:bodyPr wrap="none" rtlCol="0">
              <a:spAutoFit/>
            </a:bodyPr>
            <a:lstStyle/>
            <a:p>
              <a:r>
                <a:rPr lang="en-US" sz="1050" b="1" dirty="0">
                  <a:solidFill>
                    <a:srgbClr val="7030A0"/>
                  </a:solidFill>
                  <a:latin typeface="Calibri" panose="020F0502020204030204" pitchFamily="34" charset="0"/>
                  <a:cs typeface="Calibri" panose="020F0502020204030204" pitchFamily="34" charset="0"/>
                </a:rPr>
                <a:t>Long Read</a:t>
              </a:r>
              <a:r>
                <a:rPr lang="zh-CN" altLang="en-US" sz="1050" b="1" dirty="0">
                  <a:solidFill>
                    <a:srgbClr val="7030A0"/>
                  </a:solidFill>
                  <a:latin typeface="Calibri" panose="020F0502020204030204" pitchFamily="34" charset="0"/>
                  <a:cs typeface="Calibri" panose="020F0502020204030204" pitchFamily="34" charset="0"/>
                </a:rPr>
                <a:t> </a:t>
              </a:r>
              <a:r>
                <a:rPr lang="en-US" altLang="zh-CN" sz="1050" b="1" dirty="0">
                  <a:solidFill>
                    <a:srgbClr val="7030A0"/>
                  </a:solidFill>
                  <a:latin typeface="Calibri" panose="020F0502020204030204" pitchFamily="34" charset="0"/>
                  <a:cs typeface="Calibri" panose="020F0502020204030204" pitchFamily="34" charset="0"/>
                </a:rPr>
                <a:t>#2</a:t>
              </a:r>
              <a:endParaRPr lang="en-US" sz="1050" b="1" dirty="0">
                <a:solidFill>
                  <a:srgbClr val="7030A0"/>
                </a:solidFill>
                <a:latin typeface="Calibri" panose="020F0502020204030204" pitchFamily="34" charset="0"/>
                <a:cs typeface="Calibri" panose="020F0502020204030204" pitchFamily="34" charset="0"/>
              </a:endParaRPr>
            </a:p>
          </p:txBody>
        </p:sp>
        <p:sp>
          <p:nvSpPr>
            <p:cNvPr id="268" name="TextBox 267">
              <a:extLst>
                <a:ext uri="{FF2B5EF4-FFF2-40B4-BE49-F238E27FC236}">
                  <a16:creationId xmlns:a16="http://schemas.microsoft.com/office/drawing/2014/main" id="{5709C88E-E270-6155-5DC5-EAEF8EA6BBDB}"/>
                </a:ext>
              </a:extLst>
            </p:cNvPr>
            <p:cNvSpPr txBox="1"/>
            <p:nvPr/>
          </p:nvSpPr>
          <p:spPr>
            <a:xfrm>
              <a:off x="9698195" y="2345987"/>
              <a:ext cx="361637" cy="307776"/>
            </a:xfrm>
            <a:prstGeom prst="rect">
              <a:avLst/>
            </a:prstGeom>
            <a:noFill/>
          </p:spPr>
          <p:txBody>
            <a:bodyPr wrap="none" rtlCol="0">
              <a:spAutoFit/>
            </a:bodyPr>
            <a:lstStyle/>
            <a:p>
              <a:r>
                <a:rPr lang="en-US" sz="900" dirty="0">
                  <a:latin typeface="Calibri" panose="020F0502020204030204" pitchFamily="34" charset="0"/>
                  <a:cs typeface="Calibri" panose="020F0502020204030204" pitchFamily="34" charset="0"/>
                </a:rPr>
                <a:t>5’</a:t>
              </a:r>
            </a:p>
          </p:txBody>
        </p:sp>
        <p:sp>
          <p:nvSpPr>
            <p:cNvPr id="269" name="TextBox 268">
              <a:extLst>
                <a:ext uri="{FF2B5EF4-FFF2-40B4-BE49-F238E27FC236}">
                  <a16:creationId xmlns:a16="http://schemas.microsoft.com/office/drawing/2014/main" id="{7F7557C6-D1BB-41DF-C1C8-DF1AE38DFDCF}"/>
                </a:ext>
              </a:extLst>
            </p:cNvPr>
            <p:cNvSpPr txBox="1"/>
            <p:nvPr/>
          </p:nvSpPr>
          <p:spPr>
            <a:xfrm>
              <a:off x="11140766" y="2345987"/>
              <a:ext cx="361637" cy="307776"/>
            </a:xfrm>
            <a:prstGeom prst="rect">
              <a:avLst/>
            </a:prstGeom>
            <a:noFill/>
          </p:spPr>
          <p:txBody>
            <a:bodyPr wrap="none" rtlCol="0">
              <a:spAutoFit/>
            </a:bodyPr>
            <a:lstStyle/>
            <a:p>
              <a:r>
                <a:rPr lang="en-US" sz="900" dirty="0">
                  <a:latin typeface="Calibri" panose="020F0502020204030204" pitchFamily="34" charset="0"/>
                  <a:cs typeface="Calibri" panose="020F0502020204030204" pitchFamily="34" charset="0"/>
                </a:rPr>
                <a:t>3’</a:t>
              </a:r>
            </a:p>
          </p:txBody>
        </p:sp>
      </p:grpSp>
      <p:grpSp>
        <p:nvGrpSpPr>
          <p:cNvPr id="12" name="Group 11">
            <a:extLst>
              <a:ext uri="{FF2B5EF4-FFF2-40B4-BE49-F238E27FC236}">
                <a16:creationId xmlns:a16="http://schemas.microsoft.com/office/drawing/2014/main" id="{15CC3C2E-2FFC-B712-8DBF-C4BD8957CD53}"/>
              </a:ext>
            </a:extLst>
          </p:cNvPr>
          <p:cNvGrpSpPr/>
          <p:nvPr/>
        </p:nvGrpSpPr>
        <p:grpSpPr>
          <a:xfrm>
            <a:off x="5207461" y="3436738"/>
            <a:ext cx="2497606" cy="967010"/>
            <a:chOff x="7321009" y="3450644"/>
            <a:chExt cx="3330140" cy="1289347"/>
          </a:xfrm>
        </p:grpSpPr>
        <p:sp>
          <p:nvSpPr>
            <p:cNvPr id="230" name="Rectangle 229">
              <a:extLst>
                <a:ext uri="{FF2B5EF4-FFF2-40B4-BE49-F238E27FC236}">
                  <a16:creationId xmlns:a16="http://schemas.microsoft.com/office/drawing/2014/main" id="{479DFA61-61A8-BF32-2C35-6A1E1676C7DC}"/>
                </a:ext>
              </a:extLst>
            </p:cNvPr>
            <p:cNvSpPr/>
            <p:nvPr/>
          </p:nvSpPr>
          <p:spPr>
            <a:xfrm>
              <a:off x="7321009" y="3450644"/>
              <a:ext cx="223906" cy="1289347"/>
            </a:xfrm>
            <a:prstGeom prst="rect">
              <a:avLst/>
            </a:prstGeom>
            <a:solidFill>
              <a:srgbClr val="B3E3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1" name="Curved Connector 240">
              <a:extLst>
                <a:ext uri="{FF2B5EF4-FFF2-40B4-BE49-F238E27FC236}">
                  <a16:creationId xmlns:a16="http://schemas.microsoft.com/office/drawing/2014/main" id="{2A4E4781-EE40-2115-D91E-96B2A5808343}"/>
                </a:ext>
              </a:extLst>
            </p:cNvPr>
            <p:cNvCxnSpPr>
              <a:cxnSpLocks/>
              <a:stCxn id="239" idx="3"/>
              <a:endCxn id="275" idx="1"/>
            </p:cNvCxnSpPr>
            <p:nvPr/>
          </p:nvCxnSpPr>
          <p:spPr>
            <a:xfrm flipH="1">
              <a:off x="7324184" y="3597624"/>
              <a:ext cx="1561177" cy="977061"/>
            </a:xfrm>
            <a:prstGeom prst="curvedConnector5">
              <a:avLst>
                <a:gd name="adj1" fmla="val -14643"/>
                <a:gd name="adj2" fmla="val 50000"/>
                <a:gd name="adj3" fmla="val 114643"/>
              </a:avLst>
            </a:prstGeom>
            <a:ln w="19050">
              <a:solidFill>
                <a:srgbClr val="7030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3B760175-4516-B534-F9BC-152A82C4214F}"/>
                </a:ext>
              </a:extLst>
            </p:cNvPr>
            <p:cNvSpPr txBox="1"/>
            <p:nvPr/>
          </p:nvSpPr>
          <p:spPr>
            <a:xfrm>
              <a:off x="7749020" y="3828625"/>
              <a:ext cx="992152" cy="292388"/>
            </a:xfrm>
            <a:prstGeom prst="rect">
              <a:avLst/>
            </a:prstGeom>
            <a:noFill/>
          </p:spPr>
          <p:txBody>
            <a:bodyPr wrap="none" rtlCol="0">
              <a:spAutoFit/>
            </a:bodyPr>
            <a:lstStyle/>
            <a:p>
              <a:r>
                <a:rPr lang="en-US" sz="825" b="1" i="1" dirty="0">
                  <a:solidFill>
                    <a:srgbClr val="FF0000"/>
                  </a:solidFill>
                  <a:latin typeface="Calibri" panose="020F0502020204030204" pitchFamily="34" charset="0"/>
                  <a:cs typeface="Calibri" panose="020F0502020204030204" pitchFamily="34" charset="0"/>
                </a:rPr>
                <a:t>Realignment</a:t>
              </a:r>
            </a:p>
          </p:txBody>
        </p:sp>
        <p:sp>
          <p:nvSpPr>
            <p:cNvPr id="257" name="Rectangle 256">
              <a:extLst>
                <a:ext uri="{FF2B5EF4-FFF2-40B4-BE49-F238E27FC236}">
                  <a16:creationId xmlns:a16="http://schemas.microsoft.com/office/drawing/2014/main" id="{02CF8178-60E2-2631-629C-A64277C2D8AF}"/>
                </a:ext>
              </a:extLst>
            </p:cNvPr>
            <p:cNvSpPr/>
            <p:nvPr/>
          </p:nvSpPr>
          <p:spPr>
            <a:xfrm>
              <a:off x="9540648" y="3450644"/>
              <a:ext cx="180486" cy="1289347"/>
            </a:xfrm>
            <a:prstGeom prst="rect">
              <a:avLst/>
            </a:prstGeom>
            <a:solidFill>
              <a:srgbClr val="B3E3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0" name="Curved Connector 259">
              <a:extLst>
                <a:ext uri="{FF2B5EF4-FFF2-40B4-BE49-F238E27FC236}">
                  <a16:creationId xmlns:a16="http://schemas.microsoft.com/office/drawing/2014/main" id="{C414F65F-05CF-7E3A-B0AF-64D3E0E6D329}"/>
                </a:ext>
              </a:extLst>
            </p:cNvPr>
            <p:cNvCxnSpPr>
              <a:cxnSpLocks/>
              <a:stCxn id="266" idx="3"/>
              <a:endCxn id="273" idx="1"/>
            </p:cNvCxnSpPr>
            <p:nvPr/>
          </p:nvCxnSpPr>
          <p:spPr>
            <a:xfrm flipH="1">
              <a:off x="9544319" y="3597624"/>
              <a:ext cx="978988" cy="976961"/>
            </a:xfrm>
            <a:prstGeom prst="curvedConnector5">
              <a:avLst>
                <a:gd name="adj1" fmla="val -23351"/>
                <a:gd name="adj2" fmla="val 50000"/>
                <a:gd name="adj3" fmla="val 123351"/>
              </a:avLst>
            </a:prstGeom>
            <a:ln w="19050">
              <a:solidFill>
                <a:srgbClr val="7030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AF856E47-457A-75B4-47D4-C2325D2DB431}"/>
                </a:ext>
              </a:extLst>
            </p:cNvPr>
            <p:cNvSpPr txBox="1"/>
            <p:nvPr/>
          </p:nvSpPr>
          <p:spPr>
            <a:xfrm>
              <a:off x="9658997" y="3828625"/>
              <a:ext cx="992152" cy="292388"/>
            </a:xfrm>
            <a:prstGeom prst="rect">
              <a:avLst/>
            </a:prstGeom>
            <a:noFill/>
          </p:spPr>
          <p:txBody>
            <a:bodyPr wrap="none" rtlCol="0">
              <a:spAutoFit/>
            </a:bodyPr>
            <a:lstStyle/>
            <a:p>
              <a:r>
                <a:rPr lang="en-US" sz="825" b="1" i="1" dirty="0">
                  <a:solidFill>
                    <a:srgbClr val="FF0000"/>
                  </a:solidFill>
                  <a:latin typeface="Calibri" panose="020F0502020204030204" pitchFamily="34" charset="0"/>
                  <a:cs typeface="Calibri" panose="020F0502020204030204" pitchFamily="34" charset="0"/>
                </a:rPr>
                <a:t>Realignment</a:t>
              </a:r>
            </a:p>
          </p:txBody>
        </p:sp>
        <p:sp>
          <p:nvSpPr>
            <p:cNvPr id="271" name="Rectangle 270">
              <a:extLst>
                <a:ext uri="{FF2B5EF4-FFF2-40B4-BE49-F238E27FC236}">
                  <a16:creationId xmlns:a16="http://schemas.microsoft.com/office/drawing/2014/main" id="{28DFF0F4-ABF4-D460-006C-5557E9DA1DAC}"/>
                </a:ext>
              </a:extLst>
            </p:cNvPr>
            <p:cNvSpPr/>
            <p:nvPr/>
          </p:nvSpPr>
          <p:spPr>
            <a:xfrm>
              <a:off x="7660583" y="4506105"/>
              <a:ext cx="335624"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72" name="Rectangle 271">
              <a:extLst>
                <a:ext uri="{FF2B5EF4-FFF2-40B4-BE49-F238E27FC236}">
                  <a16:creationId xmlns:a16="http://schemas.microsoft.com/office/drawing/2014/main" id="{4EA63E08-A647-AB36-11D0-3D065E4B821B}"/>
                </a:ext>
              </a:extLst>
            </p:cNvPr>
            <p:cNvSpPr/>
            <p:nvPr/>
          </p:nvSpPr>
          <p:spPr>
            <a:xfrm>
              <a:off x="7979016" y="4506005"/>
              <a:ext cx="671248" cy="137160"/>
            </a:xfrm>
            <a:prstGeom prst="rect">
              <a:avLst/>
            </a:prstGeom>
            <a:solidFill>
              <a:srgbClr val="F59AAE"/>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73" name="Rectangle 272">
              <a:extLst>
                <a:ext uri="{FF2B5EF4-FFF2-40B4-BE49-F238E27FC236}">
                  <a16:creationId xmlns:a16="http://schemas.microsoft.com/office/drawing/2014/main" id="{0FA3BF67-3CF5-8E5B-EB31-77497F012585}"/>
                </a:ext>
              </a:extLst>
            </p:cNvPr>
            <p:cNvSpPr/>
            <p:nvPr/>
          </p:nvSpPr>
          <p:spPr>
            <a:xfrm>
              <a:off x="9544319" y="4506005"/>
              <a:ext cx="335624"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74" name="Rectangle 273">
              <a:extLst>
                <a:ext uri="{FF2B5EF4-FFF2-40B4-BE49-F238E27FC236}">
                  <a16:creationId xmlns:a16="http://schemas.microsoft.com/office/drawing/2014/main" id="{2B53E267-61F7-A454-EDA4-7EEA20F6E1C5}"/>
                </a:ext>
              </a:extLst>
            </p:cNvPr>
            <p:cNvSpPr/>
            <p:nvPr/>
          </p:nvSpPr>
          <p:spPr>
            <a:xfrm>
              <a:off x="9881194" y="4506005"/>
              <a:ext cx="457200" cy="137160"/>
            </a:xfrm>
            <a:prstGeom prst="rect">
              <a:avLst/>
            </a:prstGeom>
            <a:solidFill>
              <a:srgbClr val="F59AAE"/>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75" name="Rectangle 274">
              <a:extLst>
                <a:ext uri="{FF2B5EF4-FFF2-40B4-BE49-F238E27FC236}">
                  <a16:creationId xmlns:a16="http://schemas.microsoft.com/office/drawing/2014/main" id="{34DA4987-F011-D4AB-7A67-FC1A38BB35D4}"/>
                </a:ext>
              </a:extLst>
            </p:cNvPr>
            <p:cNvSpPr/>
            <p:nvPr/>
          </p:nvSpPr>
          <p:spPr>
            <a:xfrm>
              <a:off x="7324184" y="4506105"/>
              <a:ext cx="335624" cy="137160"/>
            </a:xfrm>
            <a:prstGeom prst="rect">
              <a:avLst/>
            </a:prstGeom>
            <a:solidFill>
              <a:srgbClr val="F4E195"/>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grpSp>
      <p:grpSp>
        <p:nvGrpSpPr>
          <p:cNvPr id="8" name="Group 7">
            <a:extLst>
              <a:ext uri="{FF2B5EF4-FFF2-40B4-BE49-F238E27FC236}">
                <a16:creationId xmlns:a16="http://schemas.microsoft.com/office/drawing/2014/main" id="{24C62464-C45C-550F-B8D8-B897EEBAC6E4}"/>
              </a:ext>
            </a:extLst>
          </p:cNvPr>
          <p:cNvGrpSpPr/>
          <p:nvPr/>
        </p:nvGrpSpPr>
        <p:grpSpPr>
          <a:xfrm>
            <a:off x="5353536" y="2353023"/>
            <a:ext cx="2511557" cy="2060341"/>
            <a:chOff x="7515775" y="2005691"/>
            <a:chExt cx="3348742" cy="2747121"/>
          </a:xfrm>
        </p:grpSpPr>
        <p:sp>
          <p:nvSpPr>
            <p:cNvPr id="239" name="Rectangle 238">
              <a:extLst>
                <a:ext uri="{FF2B5EF4-FFF2-40B4-BE49-F238E27FC236}">
                  <a16:creationId xmlns:a16="http://schemas.microsoft.com/office/drawing/2014/main" id="{737180A1-2646-64A5-602A-944C520ED496}"/>
                </a:ext>
              </a:extLst>
            </p:cNvPr>
            <p:cNvSpPr/>
            <p:nvPr/>
          </p:nvSpPr>
          <p:spPr>
            <a:xfrm>
              <a:off x="8650424" y="3529044"/>
              <a:ext cx="234937" cy="137160"/>
            </a:xfrm>
            <a:prstGeom prst="rect">
              <a:avLst/>
            </a:prstGeom>
            <a:solidFill>
              <a:srgbClr val="F4E195"/>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cxnSp>
          <p:nvCxnSpPr>
            <p:cNvPr id="240" name="Straight Connector 239">
              <a:extLst>
                <a:ext uri="{FF2B5EF4-FFF2-40B4-BE49-F238E27FC236}">
                  <a16:creationId xmlns:a16="http://schemas.microsoft.com/office/drawing/2014/main" id="{A7F8ACC0-B14D-48B8-05C5-6BC61F48C64F}"/>
                </a:ext>
              </a:extLst>
            </p:cNvPr>
            <p:cNvCxnSpPr>
              <a:cxnSpLocks/>
            </p:cNvCxnSpPr>
            <p:nvPr/>
          </p:nvCxnSpPr>
          <p:spPr>
            <a:xfrm flipH="1">
              <a:off x="8887784" y="2005691"/>
              <a:ext cx="0" cy="2743200"/>
            </a:xfrm>
            <a:prstGeom prst="line">
              <a:avLst/>
            </a:prstGeom>
            <a:noFill/>
            <a:ln w="12700" cap="flat" cmpd="sng" algn="ctr">
              <a:solidFill>
                <a:srgbClr val="E7E6E6">
                  <a:lumMod val="50000"/>
                </a:srgbClr>
              </a:solidFill>
              <a:prstDash val="dash"/>
              <a:miter lim="800000"/>
            </a:ln>
            <a:effectLst/>
          </p:spPr>
        </p:cxnSp>
        <p:sp>
          <p:nvSpPr>
            <p:cNvPr id="244" name="TextBox 243">
              <a:extLst>
                <a:ext uri="{FF2B5EF4-FFF2-40B4-BE49-F238E27FC236}">
                  <a16:creationId xmlns:a16="http://schemas.microsoft.com/office/drawing/2014/main" id="{CE80A8B0-4608-F27D-3E02-5EC054D5EE2C}"/>
                </a:ext>
              </a:extLst>
            </p:cNvPr>
            <p:cNvSpPr txBox="1"/>
            <p:nvPr/>
          </p:nvSpPr>
          <p:spPr>
            <a:xfrm>
              <a:off x="7760008" y="2851292"/>
              <a:ext cx="844676" cy="461665"/>
            </a:xfrm>
            <a:prstGeom prst="rect">
              <a:avLst/>
            </a:prstGeom>
            <a:noFill/>
          </p:spPr>
          <p:txBody>
            <a:bodyPr wrap="none" rtlCol="0">
              <a:spAutoFit/>
            </a:bodyPr>
            <a:lstStyle/>
            <a:p>
              <a:pPr algn="ctr"/>
              <a:r>
                <a:rPr lang="en-US" sz="825" b="1" dirty="0">
                  <a:solidFill>
                    <a:srgbClr val="7030A0"/>
                  </a:solidFill>
                  <a:latin typeface="Calibri" panose="020F0502020204030204" pitchFamily="34" charset="0"/>
                  <a:cs typeface="Calibri" panose="020F0502020204030204" pitchFamily="34" charset="0"/>
                </a:rPr>
                <a:t>Repetitive</a:t>
              </a:r>
            </a:p>
            <a:p>
              <a:pPr algn="ctr"/>
              <a:r>
                <a:rPr lang="en-US" sz="825" b="1" dirty="0">
                  <a:solidFill>
                    <a:srgbClr val="7030A0"/>
                  </a:solidFill>
                  <a:latin typeface="Calibri" panose="020F0502020204030204" pitchFamily="34" charset="0"/>
                  <a:cs typeface="Calibri" panose="020F0502020204030204" pitchFamily="34" charset="0"/>
                </a:rPr>
                <a:t>Unit</a:t>
              </a:r>
            </a:p>
          </p:txBody>
        </p:sp>
        <p:sp>
          <p:nvSpPr>
            <p:cNvPr id="245" name="Rectangle 244">
              <a:extLst>
                <a:ext uri="{FF2B5EF4-FFF2-40B4-BE49-F238E27FC236}">
                  <a16:creationId xmlns:a16="http://schemas.microsoft.com/office/drawing/2014/main" id="{B08F373F-AD74-4E94-4572-7EEE91A78997}"/>
                </a:ext>
              </a:extLst>
            </p:cNvPr>
            <p:cNvSpPr/>
            <p:nvPr/>
          </p:nvSpPr>
          <p:spPr>
            <a:xfrm>
              <a:off x="7979016" y="3529044"/>
              <a:ext cx="671248" cy="137160"/>
            </a:xfrm>
            <a:prstGeom prst="rect">
              <a:avLst/>
            </a:prstGeom>
            <a:solidFill>
              <a:srgbClr val="F59AAE"/>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48" name="TextBox 247">
              <a:extLst>
                <a:ext uri="{FF2B5EF4-FFF2-40B4-BE49-F238E27FC236}">
                  <a16:creationId xmlns:a16="http://schemas.microsoft.com/office/drawing/2014/main" id="{3F47CAFC-12FC-3817-7099-9106522B1FED}"/>
                </a:ext>
              </a:extLst>
            </p:cNvPr>
            <p:cNvSpPr txBox="1"/>
            <p:nvPr/>
          </p:nvSpPr>
          <p:spPr>
            <a:xfrm>
              <a:off x="7515775" y="3311850"/>
              <a:ext cx="361637" cy="307776"/>
            </a:xfrm>
            <a:prstGeom prst="rect">
              <a:avLst/>
            </a:prstGeom>
            <a:noFill/>
          </p:spPr>
          <p:txBody>
            <a:bodyPr wrap="none" rtlCol="0">
              <a:spAutoFit/>
            </a:bodyPr>
            <a:lstStyle/>
            <a:p>
              <a:r>
                <a:rPr lang="en-US" sz="900" dirty="0">
                  <a:latin typeface="Calibri" panose="020F0502020204030204" pitchFamily="34" charset="0"/>
                  <a:cs typeface="Calibri" panose="020F0502020204030204" pitchFamily="34" charset="0"/>
                </a:rPr>
                <a:t>5’</a:t>
              </a:r>
            </a:p>
          </p:txBody>
        </p:sp>
        <p:sp>
          <p:nvSpPr>
            <p:cNvPr id="249" name="TextBox 248">
              <a:extLst>
                <a:ext uri="{FF2B5EF4-FFF2-40B4-BE49-F238E27FC236}">
                  <a16:creationId xmlns:a16="http://schemas.microsoft.com/office/drawing/2014/main" id="{61CFEE80-4DFF-518C-3CA8-80F3D167BFDD}"/>
                </a:ext>
              </a:extLst>
            </p:cNvPr>
            <p:cNvSpPr txBox="1"/>
            <p:nvPr/>
          </p:nvSpPr>
          <p:spPr>
            <a:xfrm>
              <a:off x="8848142" y="3308294"/>
              <a:ext cx="361637" cy="307776"/>
            </a:xfrm>
            <a:prstGeom prst="rect">
              <a:avLst/>
            </a:prstGeom>
            <a:noFill/>
          </p:spPr>
          <p:txBody>
            <a:bodyPr wrap="none" rtlCol="0">
              <a:spAutoFit/>
            </a:bodyPr>
            <a:lstStyle/>
            <a:p>
              <a:r>
                <a:rPr lang="en-US" sz="900" dirty="0">
                  <a:latin typeface="Calibri" panose="020F0502020204030204" pitchFamily="34" charset="0"/>
                  <a:cs typeface="Calibri" panose="020F0502020204030204" pitchFamily="34" charset="0"/>
                </a:rPr>
                <a:t>3’</a:t>
              </a:r>
            </a:p>
          </p:txBody>
        </p:sp>
        <p:sp>
          <p:nvSpPr>
            <p:cNvPr id="250" name="Rectangle 249">
              <a:extLst>
                <a:ext uri="{FF2B5EF4-FFF2-40B4-BE49-F238E27FC236}">
                  <a16:creationId xmlns:a16="http://schemas.microsoft.com/office/drawing/2014/main" id="{6FE2A723-AF64-E29C-A08F-398BFA88551D}"/>
                </a:ext>
              </a:extLst>
            </p:cNvPr>
            <p:cNvSpPr/>
            <p:nvPr/>
          </p:nvSpPr>
          <p:spPr>
            <a:xfrm>
              <a:off x="7660583" y="3529044"/>
              <a:ext cx="335624"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51" name="Rectangle 250">
              <a:extLst>
                <a:ext uri="{FF2B5EF4-FFF2-40B4-BE49-F238E27FC236}">
                  <a16:creationId xmlns:a16="http://schemas.microsoft.com/office/drawing/2014/main" id="{884BBEC5-C9EE-B183-151E-57FC17E2DAD5}"/>
                </a:ext>
              </a:extLst>
            </p:cNvPr>
            <p:cNvSpPr/>
            <p:nvPr/>
          </p:nvSpPr>
          <p:spPr>
            <a:xfrm>
              <a:off x="7538717" y="3529044"/>
              <a:ext cx="121091" cy="137160"/>
            </a:xfrm>
            <a:prstGeom prst="rect">
              <a:avLst/>
            </a:prstGeom>
            <a:solidFill>
              <a:srgbClr val="F4E195"/>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cxnSp>
          <p:nvCxnSpPr>
            <p:cNvPr id="259" name="Straight Connector 258">
              <a:extLst>
                <a:ext uri="{FF2B5EF4-FFF2-40B4-BE49-F238E27FC236}">
                  <a16:creationId xmlns:a16="http://schemas.microsoft.com/office/drawing/2014/main" id="{A055AEB1-55C7-7D80-2CB4-3BBB2FD788AD}"/>
                </a:ext>
              </a:extLst>
            </p:cNvPr>
            <p:cNvCxnSpPr>
              <a:cxnSpLocks/>
            </p:cNvCxnSpPr>
            <p:nvPr/>
          </p:nvCxnSpPr>
          <p:spPr>
            <a:xfrm>
              <a:off x="10525317" y="2558252"/>
              <a:ext cx="0" cy="2194560"/>
            </a:xfrm>
            <a:prstGeom prst="line">
              <a:avLst/>
            </a:prstGeom>
            <a:noFill/>
            <a:ln w="12700" cap="flat" cmpd="sng" algn="ctr">
              <a:solidFill>
                <a:srgbClr val="E7E6E6">
                  <a:lumMod val="50000"/>
                </a:srgbClr>
              </a:solidFill>
              <a:prstDash val="dash"/>
              <a:miter lim="800000"/>
            </a:ln>
            <a:effectLst/>
          </p:spPr>
        </p:cxnSp>
        <p:sp>
          <p:nvSpPr>
            <p:cNvPr id="262" name="Rectangle 261">
              <a:extLst>
                <a:ext uri="{FF2B5EF4-FFF2-40B4-BE49-F238E27FC236}">
                  <a16:creationId xmlns:a16="http://schemas.microsoft.com/office/drawing/2014/main" id="{C50A8D06-79C1-B601-9E6D-7914BDC6ED38}"/>
                </a:ext>
              </a:extLst>
            </p:cNvPr>
            <p:cNvSpPr/>
            <p:nvPr/>
          </p:nvSpPr>
          <p:spPr>
            <a:xfrm>
              <a:off x="9880081" y="3529044"/>
              <a:ext cx="457200" cy="137160"/>
            </a:xfrm>
            <a:prstGeom prst="rect">
              <a:avLst/>
            </a:prstGeom>
            <a:solidFill>
              <a:srgbClr val="F59AAE"/>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63" name="TextBox 262">
              <a:extLst>
                <a:ext uri="{FF2B5EF4-FFF2-40B4-BE49-F238E27FC236}">
                  <a16:creationId xmlns:a16="http://schemas.microsoft.com/office/drawing/2014/main" id="{9B3C5A73-AD2F-237F-146A-140303328E06}"/>
                </a:ext>
              </a:extLst>
            </p:cNvPr>
            <p:cNvSpPr txBox="1"/>
            <p:nvPr/>
          </p:nvSpPr>
          <p:spPr>
            <a:xfrm>
              <a:off x="9698195" y="3309231"/>
              <a:ext cx="361637" cy="307776"/>
            </a:xfrm>
            <a:prstGeom prst="rect">
              <a:avLst/>
            </a:prstGeom>
            <a:noFill/>
          </p:spPr>
          <p:txBody>
            <a:bodyPr wrap="none" rtlCol="0">
              <a:spAutoFit/>
            </a:bodyPr>
            <a:lstStyle/>
            <a:p>
              <a:r>
                <a:rPr lang="en-US" sz="900" dirty="0">
                  <a:latin typeface="Calibri" panose="020F0502020204030204" pitchFamily="34" charset="0"/>
                  <a:cs typeface="Calibri" panose="020F0502020204030204" pitchFamily="34" charset="0"/>
                </a:rPr>
                <a:t>5’</a:t>
              </a:r>
            </a:p>
          </p:txBody>
        </p:sp>
        <p:sp>
          <p:nvSpPr>
            <p:cNvPr id="264" name="TextBox 263">
              <a:extLst>
                <a:ext uri="{FF2B5EF4-FFF2-40B4-BE49-F238E27FC236}">
                  <a16:creationId xmlns:a16="http://schemas.microsoft.com/office/drawing/2014/main" id="{799C8BDD-2FC7-A002-9C3D-DF09689E17FF}"/>
                </a:ext>
              </a:extLst>
            </p:cNvPr>
            <p:cNvSpPr txBox="1"/>
            <p:nvPr/>
          </p:nvSpPr>
          <p:spPr>
            <a:xfrm>
              <a:off x="10502880" y="3305675"/>
              <a:ext cx="361637" cy="307776"/>
            </a:xfrm>
            <a:prstGeom prst="rect">
              <a:avLst/>
            </a:prstGeom>
            <a:noFill/>
          </p:spPr>
          <p:txBody>
            <a:bodyPr wrap="none" rtlCol="0">
              <a:spAutoFit/>
            </a:bodyPr>
            <a:lstStyle/>
            <a:p>
              <a:r>
                <a:rPr lang="en-US" sz="900" dirty="0">
                  <a:latin typeface="Calibri" panose="020F0502020204030204" pitchFamily="34" charset="0"/>
                  <a:cs typeface="Calibri" panose="020F0502020204030204" pitchFamily="34" charset="0"/>
                </a:rPr>
                <a:t>3’</a:t>
              </a:r>
            </a:p>
          </p:txBody>
        </p:sp>
        <p:sp>
          <p:nvSpPr>
            <p:cNvPr id="265" name="Rectangle 264">
              <a:extLst>
                <a:ext uri="{FF2B5EF4-FFF2-40B4-BE49-F238E27FC236}">
                  <a16:creationId xmlns:a16="http://schemas.microsoft.com/office/drawing/2014/main" id="{01B18CA3-51D2-2AFA-9126-F03B2F58D2F7}"/>
                </a:ext>
              </a:extLst>
            </p:cNvPr>
            <p:cNvSpPr/>
            <p:nvPr/>
          </p:nvSpPr>
          <p:spPr>
            <a:xfrm>
              <a:off x="9724495" y="3529044"/>
              <a:ext cx="155448"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sp>
          <p:nvSpPr>
            <p:cNvPr id="266" name="Rectangle 265">
              <a:extLst>
                <a:ext uri="{FF2B5EF4-FFF2-40B4-BE49-F238E27FC236}">
                  <a16:creationId xmlns:a16="http://schemas.microsoft.com/office/drawing/2014/main" id="{DF98B787-0103-38C7-C63D-847A430F2A82}"/>
                </a:ext>
              </a:extLst>
            </p:cNvPr>
            <p:cNvSpPr/>
            <p:nvPr/>
          </p:nvSpPr>
          <p:spPr>
            <a:xfrm>
              <a:off x="10340427" y="3529044"/>
              <a:ext cx="182880" cy="137160"/>
            </a:xfrm>
            <a:prstGeom prst="rect">
              <a:avLst/>
            </a:prstGeom>
            <a:solidFill>
              <a:srgbClr val="4EA0D4"/>
            </a:solidFill>
            <a:ln w="12700" cap="flat" cmpd="sng" algn="ctr">
              <a:noFill/>
              <a:prstDash val="solid"/>
              <a:miter lim="800000"/>
            </a:ln>
            <a:effectLst/>
          </p:spPr>
          <p:txBody>
            <a:bodyPr rtlCol="0" anchor="ctr"/>
            <a:lstStyle/>
            <a:p>
              <a:pPr algn="ctr" defTabSz="771525">
                <a:defRPr/>
              </a:pPr>
              <a:endParaRPr lang="en-US" sz="1181" kern="0" dirty="0">
                <a:solidFill>
                  <a:sysClr val="windowText" lastClr="000000"/>
                </a:solidFill>
                <a:latin typeface="Calibri" panose="020F0502020204030204"/>
              </a:endParaRPr>
            </a:p>
          </p:txBody>
        </p:sp>
        <p:cxnSp>
          <p:nvCxnSpPr>
            <p:cNvPr id="270" name="Straight Connector 269">
              <a:extLst>
                <a:ext uri="{FF2B5EF4-FFF2-40B4-BE49-F238E27FC236}">
                  <a16:creationId xmlns:a16="http://schemas.microsoft.com/office/drawing/2014/main" id="{52E84A75-E9C8-DE26-FC6B-11AD54DB4FD1}"/>
                </a:ext>
              </a:extLst>
            </p:cNvPr>
            <p:cNvCxnSpPr>
              <a:cxnSpLocks/>
            </p:cNvCxnSpPr>
            <p:nvPr/>
          </p:nvCxnSpPr>
          <p:spPr>
            <a:xfrm>
              <a:off x="9721134" y="2558252"/>
              <a:ext cx="0" cy="2194560"/>
            </a:xfrm>
            <a:prstGeom prst="line">
              <a:avLst/>
            </a:prstGeom>
            <a:noFill/>
            <a:ln w="12700" cap="flat" cmpd="sng" algn="ctr">
              <a:solidFill>
                <a:srgbClr val="E7E6E6">
                  <a:lumMod val="50000"/>
                </a:srgbClr>
              </a:solidFill>
              <a:prstDash val="dash"/>
              <a:miter lim="800000"/>
            </a:ln>
            <a:effectLst/>
          </p:spPr>
        </p:cxnSp>
        <p:cxnSp>
          <p:nvCxnSpPr>
            <p:cNvPr id="276" name="Straight Connector 275">
              <a:extLst>
                <a:ext uri="{FF2B5EF4-FFF2-40B4-BE49-F238E27FC236}">
                  <a16:creationId xmlns:a16="http://schemas.microsoft.com/office/drawing/2014/main" id="{67774797-B5DF-511E-3EEE-6F074FF0CCA0}"/>
                </a:ext>
              </a:extLst>
            </p:cNvPr>
            <p:cNvCxnSpPr>
              <a:cxnSpLocks/>
            </p:cNvCxnSpPr>
            <p:nvPr/>
          </p:nvCxnSpPr>
          <p:spPr>
            <a:xfrm>
              <a:off x="7538714" y="2005691"/>
              <a:ext cx="0" cy="2743200"/>
            </a:xfrm>
            <a:prstGeom prst="line">
              <a:avLst/>
            </a:prstGeom>
            <a:noFill/>
            <a:ln w="12700" cap="flat" cmpd="sng" algn="ctr">
              <a:solidFill>
                <a:srgbClr val="E7E6E6">
                  <a:lumMod val="50000"/>
                </a:srgbClr>
              </a:solidFill>
              <a:prstDash val="dash"/>
              <a:miter lim="800000"/>
            </a:ln>
            <a:effectLst/>
          </p:spPr>
        </p:cxnSp>
        <p:cxnSp>
          <p:nvCxnSpPr>
            <p:cNvPr id="291" name="Straight Arrow Connector 290">
              <a:extLst>
                <a:ext uri="{FF2B5EF4-FFF2-40B4-BE49-F238E27FC236}">
                  <a16:creationId xmlns:a16="http://schemas.microsoft.com/office/drawing/2014/main" id="{AED968B5-7265-8B9C-40EF-7D82D702BE75}"/>
                </a:ext>
              </a:extLst>
            </p:cNvPr>
            <p:cNvCxnSpPr>
              <a:cxnSpLocks/>
            </p:cNvCxnSpPr>
            <p:nvPr/>
          </p:nvCxnSpPr>
          <p:spPr>
            <a:xfrm flipH="1">
              <a:off x="7538714" y="3233018"/>
              <a:ext cx="1346647" cy="0"/>
            </a:xfrm>
            <a:prstGeom prst="straightConnector1">
              <a:avLst/>
            </a:prstGeom>
            <a:ln w="12700">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CA825FE-761A-617B-3FBD-243716CDF4AB}"/>
                </a:ext>
              </a:extLst>
            </p:cNvPr>
            <p:cNvCxnSpPr>
              <a:cxnSpLocks/>
            </p:cNvCxnSpPr>
            <p:nvPr/>
          </p:nvCxnSpPr>
          <p:spPr>
            <a:xfrm flipH="1">
              <a:off x="9721134" y="3233018"/>
              <a:ext cx="804183" cy="0"/>
            </a:xfrm>
            <a:prstGeom prst="straightConnector1">
              <a:avLst/>
            </a:prstGeom>
            <a:ln w="12700">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BFF34A1C-5A1A-1CBC-3C39-53393491D5C8}"/>
                </a:ext>
              </a:extLst>
            </p:cNvPr>
            <p:cNvSpPr txBox="1"/>
            <p:nvPr/>
          </p:nvSpPr>
          <p:spPr>
            <a:xfrm>
              <a:off x="9700245" y="2851292"/>
              <a:ext cx="844676" cy="461665"/>
            </a:xfrm>
            <a:prstGeom prst="rect">
              <a:avLst/>
            </a:prstGeom>
            <a:noFill/>
          </p:spPr>
          <p:txBody>
            <a:bodyPr wrap="none" rtlCol="0">
              <a:spAutoFit/>
            </a:bodyPr>
            <a:lstStyle/>
            <a:p>
              <a:pPr algn="ctr"/>
              <a:r>
                <a:rPr lang="en-US" sz="825" b="1" dirty="0">
                  <a:solidFill>
                    <a:srgbClr val="7030A0"/>
                  </a:solidFill>
                  <a:latin typeface="Calibri" panose="020F0502020204030204" pitchFamily="34" charset="0"/>
                  <a:cs typeface="Calibri" panose="020F0502020204030204" pitchFamily="34" charset="0"/>
                </a:rPr>
                <a:t>Repetitive</a:t>
              </a:r>
            </a:p>
            <a:p>
              <a:pPr algn="ctr"/>
              <a:r>
                <a:rPr lang="en-US" sz="825" b="1" dirty="0">
                  <a:solidFill>
                    <a:srgbClr val="7030A0"/>
                  </a:solidFill>
                  <a:latin typeface="Calibri" panose="020F0502020204030204" pitchFamily="34" charset="0"/>
                  <a:cs typeface="Calibri" panose="020F0502020204030204" pitchFamily="34" charset="0"/>
                </a:rPr>
                <a:t>Unit</a:t>
              </a:r>
            </a:p>
          </p:txBody>
        </p:sp>
      </p:grpSp>
      <p:grpSp>
        <p:nvGrpSpPr>
          <p:cNvPr id="4" name="Group 3">
            <a:extLst>
              <a:ext uri="{FF2B5EF4-FFF2-40B4-BE49-F238E27FC236}">
                <a16:creationId xmlns:a16="http://schemas.microsoft.com/office/drawing/2014/main" id="{118C4B75-1EAE-CBDA-AF72-12AE9C4B8029}"/>
              </a:ext>
            </a:extLst>
          </p:cNvPr>
          <p:cNvGrpSpPr/>
          <p:nvPr/>
        </p:nvGrpSpPr>
        <p:grpSpPr>
          <a:xfrm>
            <a:off x="3344372" y="1551973"/>
            <a:ext cx="1371601" cy="665289"/>
            <a:chOff x="4836891" y="937624"/>
            <a:chExt cx="1828801" cy="887052"/>
          </a:xfrm>
        </p:grpSpPr>
        <p:sp>
          <p:nvSpPr>
            <p:cNvPr id="160" name="Rounded Rectangle 159">
              <a:extLst>
                <a:ext uri="{FF2B5EF4-FFF2-40B4-BE49-F238E27FC236}">
                  <a16:creationId xmlns:a16="http://schemas.microsoft.com/office/drawing/2014/main" id="{3BABE6C7-A8FA-9BA3-4B67-60F1CF7F5516}"/>
                </a:ext>
              </a:extLst>
            </p:cNvPr>
            <p:cNvSpPr/>
            <p:nvPr/>
          </p:nvSpPr>
          <p:spPr>
            <a:xfrm>
              <a:off x="4836892" y="1367476"/>
              <a:ext cx="1828800" cy="457200"/>
            </a:xfrm>
            <a:prstGeom prst="roundRect">
              <a:avLst/>
            </a:prstGeom>
            <a:solidFill>
              <a:srgbClr val="B3C5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r>
                <a:rPr lang="en-US" sz="1050" b="1" dirty="0">
                  <a:solidFill>
                    <a:srgbClr val="18224F">
                      <a:lumMod val="75000"/>
                    </a:srgbClr>
                  </a:solidFill>
                  <a:latin typeface="Calibri" panose="020F0502020204030204"/>
                </a:rPr>
                <a:t>CircRNA Rolling Circle Amplification</a:t>
              </a:r>
            </a:p>
          </p:txBody>
        </p:sp>
        <p:sp>
          <p:nvSpPr>
            <p:cNvPr id="198" name="TextBox 197">
              <a:extLst>
                <a:ext uri="{FF2B5EF4-FFF2-40B4-BE49-F238E27FC236}">
                  <a16:creationId xmlns:a16="http://schemas.microsoft.com/office/drawing/2014/main" id="{8DDB115E-1B5C-0334-3287-C3B63D420D6F}"/>
                </a:ext>
              </a:extLst>
            </p:cNvPr>
            <p:cNvSpPr txBox="1"/>
            <p:nvPr/>
          </p:nvSpPr>
          <p:spPr>
            <a:xfrm>
              <a:off x="4836891" y="1059699"/>
              <a:ext cx="385149" cy="338555"/>
            </a:xfrm>
            <a:prstGeom prst="rect">
              <a:avLst/>
            </a:prstGeom>
            <a:noFill/>
          </p:spPr>
          <p:txBody>
            <a:bodyPr wrap="none" rtlCol="0">
              <a:spAutoFit/>
            </a:bodyPr>
            <a:lstStyle/>
            <a:p>
              <a:r>
                <a:rPr lang="en-US" altLang="zh-CN" sz="1050" b="1" dirty="0">
                  <a:latin typeface="Calibri" panose="020F0502020204030204" pitchFamily="34" charset="0"/>
                  <a:cs typeface="Calibri" panose="020F0502020204030204" pitchFamily="34" charset="0"/>
                </a:rPr>
                <a:t>1.</a:t>
              </a:r>
              <a:endParaRPr lang="en-US" sz="1050" b="1" dirty="0">
                <a:latin typeface="Calibri" panose="020F0502020204030204" pitchFamily="34" charset="0"/>
                <a:cs typeface="Calibri" panose="020F0502020204030204" pitchFamily="34" charset="0"/>
              </a:endParaRPr>
            </a:p>
          </p:txBody>
        </p:sp>
        <p:sp>
          <p:nvSpPr>
            <p:cNvPr id="295" name="Right Arrow 294">
              <a:extLst>
                <a:ext uri="{FF2B5EF4-FFF2-40B4-BE49-F238E27FC236}">
                  <a16:creationId xmlns:a16="http://schemas.microsoft.com/office/drawing/2014/main" id="{DAF9C1E5-C3A2-D8CF-A160-73279A1D0294}"/>
                </a:ext>
              </a:extLst>
            </p:cNvPr>
            <p:cNvSpPr/>
            <p:nvPr/>
          </p:nvSpPr>
          <p:spPr>
            <a:xfrm rot="16200000" flipH="1" flipV="1">
              <a:off x="5279946" y="1029064"/>
              <a:ext cx="320040" cy="1371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92881">
                <a:defRPr/>
              </a:pPr>
              <a:endParaRPr lang="en-US" sz="760">
                <a:solidFill>
                  <a:srgbClr val="FFFFFF"/>
                </a:solidFill>
                <a:latin typeface="Calibri" panose="020F0502020204030204"/>
              </a:endParaRPr>
            </a:p>
          </p:txBody>
        </p:sp>
      </p:grpSp>
      <p:grpSp>
        <p:nvGrpSpPr>
          <p:cNvPr id="18" name="Group 17">
            <a:extLst>
              <a:ext uri="{FF2B5EF4-FFF2-40B4-BE49-F238E27FC236}">
                <a16:creationId xmlns:a16="http://schemas.microsoft.com/office/drawing/2014/main" id="{FD8039B2-7DB5-D99B-16B5-D8CA8E41A80B}"/>
              </a:ext>
            </a:extLst>
          </p:cNvPr>
          <p:cNvGrpSpPr/>
          <p:nvPr/>
        </p:nvGrpSpPr>
        <p:grpSpPr>
          <a:xfrm>
            <a:off x="6967029" y="4886276"/>
            <a:ext cx="1302769" cy="493269"/>
            <a:chOff x="9667101" y="5383365"/>
            <a:chExt cx="1737025" cy="657693"/>
          </a:xfrm>
        </p:grpSpPr>
        <p:sp>
          <p:nvSpPr>
            <p:cNvPr id="218" name="TextBox 217">
              <a:extLst>
                <a:ext uri="{FF2B5EF4-FFF2-40B4-BE49-F238E27FC236}">
                  <a16:creationId xmlns:a16="http://schemas.microsoft.com/office/drawing/2014/main" id="{794EF82B-A2AE-FCFF-7A22-EFF5AD2C4474}"/>
                </a:ext>
              </a:extLst>
            </p:cNvPr>
            <p:cNvSpPr txBox="1"/>
            <p:nvPr/>
          </p:nvSpPr>
          <p:spPr>
            <a:xfrm>
              <a:off x="9669417" y="5579392"/>
              <a:ext cx="1734709" cy="461666"/>
            </a:xfrm>
            <a:prstGeom prst="rect">
              <a:avLst/>
            </a:prstGeom>
            <a:noFill/>
          </p:spPr>
          <p:txBody>
            <a:bodyPr wrap="square" rtlCol="0">
              <a:spAutoFit/>
            </a:bodyPr>
            <a:lstStyle/>
            <a:p>
              <a:pPr lvl="0"/>
              <a:r>
                <a:rPr lang="en-US" sz="825" b="1" i="1" dirty="0">
                  <a:latin typeface="Calibri" panose="020F0502020204030204" pitchFamily="34" charset="0"/>
                  <a:cs typeface="Calibri" panose="020F0502020204030204" pitchFamily="34" charset="0"/>
                </a:rPr>
                <a:t>*</a:t>
              </a:r>
              <a:r>
                <a:rPr lang="en-US" sz="825" b="1" i="1" dirty="0">
                  <a:solidFill>
                    <a:srgbClr val="FF0000"/>
                  </a:solidFill>
                  <a:latin typeface="Calibri" panose="020F0502020204030204" pitchFamily="34" charset="0"/>
                  <a:cs typeface="Calibri" panose="020F0502020204030204" pitchFamily="34" charset="0"/>
                </a:rPr>
                <a:t>Non-Canonical Splice Site</a:t>
              </a:r>
            </a:p>
          </p:txBody>
        </p:sp>
        <p:sp>
          <p:nvSpPr>
            <p:cNvPr id="333" name="TextBox 332">
              <a:extLst>
                <a:ext uri="{FF2B5EF4-FFF2-40B4-BE49-F238E27FC236}">
                  <a16:creationId xmlns:a16="http://schemas.microsoft.com/office/drawing/2014/main" id="{8C8D7990-BD58-C934-3ACA-FD89B4EBE55D}"/>
                </a:ext>
              </a:extLst>
            </p:cNvPr>
            <p:cNvSpPr txBox="1"/>
            <p:nvPr/>
          </p:nvSpPr>
          <p:spPr>
            <a:xfrm>
              <a:off x="9667101" y="5383365"/>
              <a:ext cx="335989" cy="338555"/>
            </a:xfrm>
            <a:prstGeom prst="rect">
              <a:avLst/>
            </a:prstGeom>
            <a:noFill/>
          </p:spPr>
          <p:txBody>
            <a:bodyPr wrap="none" rtlCol="0" anchor="ctr">
              <a:spAutoFit/>
            </a:bodyPr>
            <a:lstStyle/>
            <a:p>
              <a:r>
                <a:rPr lang="en-US" sz="1050" b="1" dirty="0">
                  <a:latin typeface="Calibri" panose="020F0502020204030204" pitchFamily="34" charset="0"/>
                  <a:cs typeface="Calibri" panose="020F0502020204030204" pitchFamily="34" charset="0"/>
                </a:rPr>
                <a:t>*</a:t>
              </a:r>
            </a:p>
          </p:txBody>
        </p:sp>
      </p:grpSp>
      <p:grpSp>
        <p:nvGrpSpPr>
          <p:cNvPr id="62" name="Group 61">
            <a:extLst>
              <a:ext uri="{FF2B5EF4-FFF2-40B4-BE49-F238E27FC236}">
                <a16:creationId xmlns:a16="http://schemas.microsoft.com/office/drawing/2014/main" id="{675476C9-A15D-994E-E3A5-4D8E517DCB7C}"/>
              </a:ext>
            </a:extLst>
          </p:cNvPr>
          <p:cNvGrpSpPr/>
          <p:nvPr/>
        </p:nvGrpSpPr>
        <p:grpSpPr>
          <a:xfrm>
            <a:off x="5131058" y="941137"/>
            <a:ext cx="1943428" cy="682534"/>
            <a:chOff x="6841410" y="111850"/>
            <a:chExt cx="2591236" cy="910044"/>
          </a:xfrm>
        </p:grpSpPr>
        <p:sp>
          <p:nvSpPr>
            <p:cNvPr id="63" name="TextBox 62">
              <a:extLst>
                <a:ext uri="{FF2B5EF4-FFF2-40B4-BE49-F238E27FC236}">
                  <a16:creationId xmlns:a16="http://schemas.microsoft.com/office/drawing/2014/main" id="{3BDB3B9E-8F98-D18F-7FD3-03D313C4ABFC}"/>
                </a:ext>
              </a:extLst>
            </p:cNvPr>
            <p:cNvSpPr txBox="1"/>
            <p:nvPr/>
          </p:nvSpPr>
          <p:spPr>
            <a:xfrm>
              <a:off x="7993790" y="683340"/>
              <a:ext cx="1438856" cy="338554"/>
            </a:xfrm>
            <a:prstGeom prst="rect">
              <a:avLst/>
            </a:prstGeom>
            <a:noFill/>
          </p:spPr>
          <p:txBody>
            <a:bodyPr wrap="none" rtlCol="0">
              <a:spAutoFit/>
            </a:bodyPr>
            <a:lstStyle/>
            <a:p>
              <a:pPr defTabSz="238100" eaLnBrk="1" fontAlgn="auto" hangingPunct="1">
                <a:spcBef>
                  <a:spcPts val="0"/>
                </a:spcBef>
                <a:spcAft>
                  <a:spcPts val="0"/>
                </a:spcAft>
                <a:defRPr/>
              </a:pPr>
              <a:r>
                <a:rPr lang="en-US" sz="1050" b="1" dirty="0">
                  <a:solidFill>
                    <a:srgbClr val="7030A0"/>
                  </a:solidFill>
                  <a:latin typeface="Calibri" panose="020F0502020204030204" pitchFamily="34" charset="0"/>
                  <a:ea typeface="+mn-ea"/>
                  <a:cs typeface="Calibri" panose="020F0502020204030204" pitchFamily="34" charset="0"/>
                </a:rPr>
                <a:t>RNA Transcripts</a:t>
              </a:r>
            </a:p>
          </p:txBody>
        </p:sp>
        <p:grpSp>
          <p:nvGrpSpPr>
            <p:cNvPr id="128" name="Group 127">
              <a:extLst>
                <a:ext uri="{FF2B5EF4-FFF2-40B4-BE49-F238E27FC236}">
                  <a16:creationId xmlns:a16="http://schemas.microsoft.com/office/drawing/2014/main" id="{8DA51731-A3B4-7B04-360D-44AD9D29F26F}"/>
                </a:ext>
              </a:extLst>
            </p:cNvPr>
            <p:cNvGrpSpPr/>
            <p:nvPr/>
          </p:nvGrpSpPr>
          <p:grpSpPr>
            <a:xfrm>
              <a:off x="6841410" y="111850"/>
              <a:ext cx="2230266" cy="739579"/>
              <a:chOff x="5565433" y="1212360"/>
              <a:chExt cx="2230265" cy="739578"/>
            </a:xfrm>
          </p:grpSpPr>
          <p:pic>
            <p:nvPicPr>
              <p:cNvPr id="129" name="Picture 128">
                <a:extLst>
                  <a:ext uri="{FF2B5EF4-FFF2-40B4-BE49-F238E27FC236}">
                    <a16:creationId xmlns:a16="http://schemas.microsoft.com/office/drawing/2014/main" id="{2E0185B0-4C59-C13D-0FF8-A67B56953894}"/>
                  </a:ext>
                </a:extLst>
              </p:cNvPr>
              <p:cNvPicPr>
                <a:picLocks noChangeAspect="1"/>
              </p:cNvPicPr>
              <p:nvPr/>
            </p:nvPicPr>
            <p:blipFill rotWithShape="1">
              <a:blip r:embed="rId4"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rot="5400000">
                <a:off x="6210360" y="983844"/>
                <a:ext cx="139971" cy="878610"/>
              </a:xfrm>
              <a:prstGeom prst="rect">
                <a:avLst/>
              </a:prstGeom>
            </p:spPr>
          </p:pic>
          <p:pic>
            <p:nvPicPr>
              <p:cNvPr id="130" name="Picture 129">
                <a:extLst>
                  <a:ext uri="{FF2B5EF4-FFF2-40B4-BE49-F238E27FC236}">
                    <a16:creationId xmlns:a16="http://schemas.microsoft.com/office/drawing/2014/main" id="{8AFB7699-A129-15A3-1DA0-8B55C090CF7F}"/>
                  </a:ext>
                </a:extLst>
              </p:cNvPr>
              <p:cNvPicPr>
                <a:picLocks noChangeAspect="1"/>
              </p:cNvPicPr>
              <p:nvPr/>
            </p:nvPicPr>
            <p:blipFill rotWithShape="1">
              <a:blip r:embed="rId4"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rot="5400000">
                <a:off x="6511861" y="1151818"/>
                <a:ext cx="139971" cy="878610"/>
              </a:xfrm>
              <a:prstGeom prst="rect">
                <a:avLst/>
              </a:prstGeom>
            </p:spPr>
          </p:pic>
          <p:pic>
            <p:nvPicPr>
              <p:cNvPr id="131" name="Picture 130">
                <a:extLst>
                  <a:ext uri="{FF2B5EF4-FFF2-40B4-BE49-F238E27FC236}">
                    <a16:creationId xmlns:a16="http://schemas.microsoft.com/office/drawing/2014/main" id="{FFFA5E84-73AF-E48C-F3CB-3669CBDA0D27}"/>
                  </a:ext>
                </a:extLst>
              </p:cNvPr>
              <p:cNvPicPr>
                <a:picLocks noChangeAspect="1"/>
              </p:cNvPicPr>
              <p:nvPr/>
            </p:nvPicPr>
            <p:blipFill rotWithShape="1">
              <a:blip r:embed="rId4"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rot="5400000">
                <a:off x="5934752" y="1308756"/>
                <a:ext cx="139971" cy="878610"/>
              </a:xfrm>
              <a:prstGeom prst="rect">
                <a:avLst/>
              </a:prstGeom>
            </p:spPr>
          </p:pic>
          <p:sp>
            <p:nvSpPr>
              <p:cNvPr id="132" name="Oval 131">
                <a:extLst>
                  <a:ext uri="{FF2B5EF4-FFF2-40B4-BE49-F238E27FC236}">
                    <a16:creationId xmlns:a16="http://schemas.microsoft.com/office/drawing/2014/main" id="{B7809606-2433-78F8-3688-11E212D660A1}"/>
                  </a:ext>
                </a:extLst>
              </p:cNvPr>
              <p:cNvSpPr/>
              <p:nvPr/>
            </p:nvSpPr>
            <p:spPr>
              <a:xfrm>
                <a:off x="6886708" y="1278453"/>
                <a:ext cx="140351" cy="1399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33" name="Oval 132">
                <a:extLst>
                  <a:ext uri="{FF2B5EF4-FFF2-40B4-BE49-F238E27FC236}">
                    <a16:creationId xmlns:a16="http://schemas.microsoft.com/office/drawing/2014/main" id="{2495D0EC-2247-97CA-24FF-EB12E7C323B6}"/>
                  </a:ext>
                </a:extLst>
              </p:cNvPr>
              <p:cNvSpPr/>
              <p:nvPr/>
            </p:nvSpPr>
            <p:spPr>
              <a:xfrm>
                <a:off x="5721901" y="1521137"/>
                <a:ext cx="140351" cy="1399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34" name="Oval 133">
                <a:extLst>
                  <a:ext uri="{FF2B5EF4-FFF2-40B4-BE49-F238E27FC236}">
                    <a16:creationId xmlns:a16="http://schemas.microsoft.com/office/drawing/2014/main" id="{9AADA11F-6593-7E9C-AEBE-21FD02AEBEC9}"/>
                  </a:ext>
                </a:extLst>
              </p:cNvPr>
              <p:cNvSpPr/>
              <p:nvPr/>
            </p:nvSpPr>
            <p:spPr>
              <a:xfrm>
                <a:off x="6484443" y="1811966"/>
                <a:ext cx="140351" cy="1399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solidFill>
                    <a:srgbClr val="FF0000"/>
                  </a:solidFill>
                </a:endParaRPr>
              </a:p>
            </p:txBody>
          </p:sp>
          <p:sp>
            <p:nvSpPr>
              <p:cNvPr id="135" name="TextBox 134">
                <a:extLst>
                  <a:ext uri="{FF2B5EF4-FFF2-40B4-BE49-F238E27FC236}">
                    <a16:creationId xmlns:a16="http://schemas.microsoft.com/office/drawing/2014/main" id="{1585A396-D565-226B-9336-060510FDB38A}"/>
                  </a:ext>
                </a:extLst>
              </p:cNvPr>
              <p:cNvSpPr txBox="1"/>
              <p:nvPr/>
            </p:nvSpPr>
            <p:spPr>
              <a:xfrm>
                <a:off x="6951023" y="1517066"/>
                <a:ext cx="844675" cy="276998"/>
              </a:xfrm>
              <a:prstGeom prst="rect">
                <a:avLst/>
              </a:prstGeom>
              <a:noFill/>
            </p:spPr>
            <p:txBody>
              <a:bodyPr wrap="none" rtlCol="0">
                <a:spAutoFit/>
              </a:bodyPr>
              <a:lstStyle/>
              <a:p>
                <a:r>
                  <a:rPr lang="en-US" sz="750" dirty="0"/>
                  <a:t>AAAAAAA</a:t>
                </a:r>
              </a:p>
            </p:txBody>
          </p:sp>
          <p:sp>
            <p:nvSpPr>
              <p:cNvPr id="136" name="Oval 135">
                <a:extLst>
                  <a:ext uri="{FF2B5EF4-FFF2-40B4-BE49-F238E27FC236}">
                    <a16:creationId xmlns:a16="http://schemas.microsoft.com/office/drawing/2014/main" id="{BD72DB28-740D-7FD4-F877-D577B0E8340B}"/>
                  </a:ext>
                </a:extLst>
              </p:cNvPr>
              <p:cNvSpPr/>
              <p:nvPr/>
            </p:nvSpPr>
            <p:spPr>
              <a:xfrm>
                <a:off x="6072365" y="1212360"/>
                <a:ext cx="135421" cy="1399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a:solidFill>
                    <a:srgbClr val="FF0000"/>
                  </a:solidFill>
                </a:endParaRPr>
              </a:p>
            </p:txBody>
          </p:sp>
        </p:grpSp>
      </p:grpSp>
      <p:sp>
        <p:nvSpPr>
          <p:cNvPr id="2" name="Title 1">
            <a:extLst>
              <a:ext uri="{FF2B5EF4-FFF2-40B4-BE49-F238E27FC236}">
                <a16:creationId xmlns:a16="http://schemas.microsoft.com/office/drawing/2014/main" id="{A58D340D-F860-AF4A-FEF3-41163D17C5C9}"/>
              </a:ext>
            </a:extLst>
          </p:cNvPr>
          <p:cNvSpPr>
            <a:spLocks noGrp="1"/>
          </p:cNvSpPr>
          <p:nvPr>
            <p:ph type="title"/>
          </p:nvPr>
        </p:nvSpPr>
        <p:spPr/>
        <p:txBody>
          <a:bodyPr/>
          <a:lstStyle/>
          <a:p>
            <a:r>
              <a:rPr lang="en-US" dirty="0" err="1"/>
              <a:t>CircRNA</a:t>
            </a:r>
            <a:r>
              <a:rPr lang="en-US" dirty="0"/>
              <a:t> discovery with long reads</a:t>
            </a:r>
          </a:p>
        </p:txBody>
      </p:sp>
      <p:sp>
        <p:nvSpPr>
          <p:cNvPr id="3" name="TextBox 2">
            <a:extLst>
              <a:ext uri="{FF2B5EF4-FFF2-40B4-BE49-F238E27FC236}">
                <a16:creationId xmlns:a16="http://schemas.microsoft.com/office/drawing/2014/main" id="{21544B35-CFBF-DF83-3294-A2E755769407}"/>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Unpublished</a:t>
            </a:r>
          </a:p>
        </p:txBody>
      </p:sp>
    </p:spTree>
    <p:extLst>
      <p:ext uri="{BB962C8B-B14F-4D97-AF65-F5344CB8AC3E}">
        <p14:creationId xmlns:p14="http://schemas.microsoft.com/office/powerpoint/2010/main" val="404886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13B-B759-B961-3623-A58FEA91D996}"/>
              </a:ext>
            </a:extLst>
          </p:cNvPr>
          <p:cNvSpPr>
            <a:spLocks noGrp="1"/>
          </p:cNvSpPr>
          <p:nvPr>
            <p:ph type="title"/>
          </p:nvPr>
        </p:nvSpPr>
        <p:spPr>
          <a:xfrm>
            <a:off x="152400" y="228600"/>
            <a:ext cx="8915400" cy="609600"/>
          </a:xfrm>
        </p:spPr>
        <p:txBody>
          <a:bodyPr/>
          <a:lstStyle/>
          <a:p>
            <a:r>
              <a:rPr lang="en-US" dirty="0"/>
              <a:t>Accurate categorization of annotated small RNAs in metastatic colorectal cancer (mCRC) patients</a:t>
            </a:r>
          </a:p>
        </p:txBody>
      </p:sp>
      <p:pic>
        <p:nvPicPr>
          <p:cNvPr id="7" name="Picture 6" descr="Chart&#10;&#10;Description automatically generated">
            <a:extLst>
              <a:ext uri="{FF2B5EF4-FFF2-40B4-BE49-F238E27FC236}">
                <a16:creationId xmlns:a16="http://schemas.microsoft.com/office/drawing/2014/main" id="{B8737CE5-409F-3A6A-E67C-5422CED74AF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531967" y="1795505"/>
            <a:ext cx="6485035" cy="2699808"/>
          </a:xfrm>
          <a:prstGeom prst="rect">
            <a:avLst/>
          </a:prstGeom>
        </p:spPr>
      </p:pic>
      <p:sp>
        <p:nvSpPr>
          <p:cNvPr id="8" name="Rectangle 7">
            <a:extLst>
              <a:ext uri="{FF2B5EF4-FFF2-40B4-BE49-F238E27FC236}">
                <a16:creationId xmlns:a16="http://schemas.microsoft.com/office/drawing/2014/main" id="{1CE1EA96-7413-E48F-123E-A7592A123F50}"/>
              </a:ext>
            </a:extLst>
          </p:cNvPr>
          <p:cNvSpPr/>
          <p:nvPr/>
        </p:nvSpPr>
        <p:spPr bwMode="auto">
          <a:xfrm>
            <a:off x="2531967" y="1828377"/>
            <a:ext cx="304800" cy="265642"/>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sp>
        <p:nvSpPr>
          <p:cNvPr id="9" name="TextBox 8">
            <a:extLst>
              <a:ext uri="{FF2B5EF4-FFF2-40B4-BE49-F238E27FC236}">
                <a16:creationId xmlns:a16="http://schemas.microsoft.com/office/drawing/2014/main" id="{48C603C1-3E27-F440-6E47-6F26AF0AB2A3}"/>
              </a:ext>
            </a:extLst>
          </p:cNvPr>
          <p:cNvSpPr txBox="1"/>
          <p:nvPr/>
        </p:nvSpPr>
        <p:spPr>
          <a:xfrm>
            <a:off x="5359402" y="5757901"/>
            <a:ext cx="3657600" cy="461665"/>
          </a:xfrm>
          <a:prstGeom prst="rect">
            <a:avLst/>
          </a:prstGeom>
          <a:noFill/>
        </p:spPr>
        <p:txBody>
          <a:bodyPr wrap="square">
            <a:spAutoFit/>
          </a:bodyPr>
          <a:lstStyle/>
          <a:p>
            <a:pPr algn="r">
              <a:defRPr/>
            </a:pPr>
            <a:r>
              <a:rPr lang="en-US" sz="1200" b="1" dirty="0">
                <a:latin typeface="Arial"/>
                <a:cs typeface="Arial"/>
              </a:rPr>
              <a:t>https://</a:t>
            </a:r>
            <a:r>
              <a:rPr lang="en-US" sz="1200" b="1" dirty="0" err="1">
                <a:latin typeface="Arial"/>
                <a:cs typeface="Arial"/>
              </a:rPr>
              <a:t>github.com</a:t>
            </a:r>
            <a:r>
              <a:rPr lang="en-US" sz="1200" b="1" dirty="0">
                <a:latin typeface="Arial"/>
                <a:cs typeface="Arial"/>
              </a:rPr>
              <a:t>/ChrisMaherLab/DANSR</a:t>
            </a:r>
            <a:endParaRPr lang="en-US" sz="1200" b="1" baseline="0" dirty="0">
              <a:latin typeface="Arial"/>
              <a:cs typeface="Arial"/>
            </a:endParaRPr>
          </a:p>
          <a:p>
            <a:pPr algn="r">
              <a:defRPr/>
            </a:pPr>
            <a:r>
              <a:rPr lang="en-US" sz="1200" b="1" baseline="0" dirty="0">
                <a:latin typeface="Arial"/>
                <a:cs typeface="Arial"/>
              </a:rPr>
              <a:t>(</a:t>
            </a:r>
            <a:r>
              <a:rPr lang="en-US" sz="1200" b="1" baseline="0" dirty="0" err="1">
                <a:latin typeface="Arial"/>
                <a:cs typeface="Arial"/>
              </a:rPr>
              <a:t>Eteleeb</a:t>
            </a:r>
            <a:r>
              <a:rPr lang="en-US" sz="1200" b="1" baseline="0" dirty="0">
                <a:latin typeface="Arial"/>
                <a:cs typeface="Arial"/>
              </a:rPr>
              <a:t> et al., 2022)</a:t>
            </a:r>
          </a:p>
        </p:txBody>
      </p:sp>
      <p:grpSp>
        <p:nvGrpSpPr>
          <p:cNvPr id="3" name="Google Shape;682;p43">
            <a:extLst>
              <a:ext uri="{FF2B5EF4-FFF2-40B4-BE49-F238E27FC236}">
                <a16:creationId xmlns:a16="http://schemas.microsoft.com/office/drawing/2014/main" id="{BBBA9B27-313A-B3FB-6CD9-C4C171BCC1F5}"/>
              </a:ext>
            </a:extLst>
          </p:cNvPr>
          <p:cNvGrpSpPr/>
          <p:nvPr/>
        </p:nvGrpSpPr>
        <p:grpSpPr>
          <a:xfrm>
            <a:off x="177800" y="1782805"/>
            <a:ext cx="1902975" cy="2554274"/>
            <a:chOff x="6799800" y="1009150"/>
            <a:chExt cx="1200475" cy="1830374"/>
          </a:xfrm>
        </p:grpSpPr>
        <p:pic>
          <p:nvPicPr>
            <p:cNvPr id="4" name="Google Shape;683;p43">
              <a:extLst>
                <a:ext uri="{FF2B5EF4-FFF2-40B4-BE49-F238E27FC236}">
                  <a16:creationId xmlns:a16="http://schemas.microsoft.com/office/drawing/2014/main" id="{6B93A171-700A-770C-B85D-BF379663FEAB}"/>
                </a:ext>
              </a:extLst>
            </p:cNvPr>
            <p:cNvPicPr preferRelativeResize="0"/>
            <p:nvPr/>
          </p:nvPicPr>
          <p:blipFill>
            <a:blip r:embed="rId3">
              <a:alphaModFix/>
            </a:blip>
            <a:stretch>
              <a:fillRect/>
            </a:stretch>
          </p:blipFill>
          <p:spPr>
            <a:xfrm>
              <a:off x="6799800" y="1087325"/>
              <a:ext cx="1200475" cy="1752199"/>
            </a:xfrm>
            <a:prstGeom prst="rect">
              <a:avLst/>
            </a:prstGeom>
            <a:noFill/>
            <a:ln>
              <a:noFill/>
            </a:ln>
          </p:spPr>
        </p:pic>
        <p:sp>
          <p:nvSpPr>
            <p:cNvPr id="5" name="Google Shape;684;p43">
              <a:extLst>
                <a:ext uri="{FF2B5EF4-FFF2-40B4-BE49-F238E27FC236}">
                  <a16:creationId xmlns:a16="http://schemas.microsoft.com/office/drawing/2014/main" id="{ADBC48CC-D380-F1C8-37B8-A6DBD7A17B09}"/>
                </a:ext>
              </a:extLst>
            </p:cNvPr>
            <p:cNvSpPr/>
            <p:nvPr/>
          </p:nvSpPr>
          <p:spPr>
            <a:xfrm>
              <a:off x="7000125" y="1009150"/>
              <a:ext cx="156300" cy="170700"/>
            </a:xfrm>
            <a:prstGeom prst="rect">
              <a:avLst/>
            </a:prstGeom>
            <a:solidFill>
              <a:srgbClr val="FFFEFD"/>
            </a:solidFill>
            <a:ln w="9525" cap="flat" cmpd="sng">
              <a:solidFill>
                <a:srgbClr val="FFFEF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EFD"/>
                </a:solidFill>
              </a:endParaRPr>
            </a:p>
          </p:txBody>
        </p:sp>
      </p:grpSp>
    </p:spTree>
    <p:extLst>
      <p:ext uri="{BB962C8B-B14F-4D97-AF65-F5344CB8AC3E}">
        <p14:creationId xmlns:p14="http://schemas.microsoft.com/office/powerpoint/2010/main" val="825977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1E1F45E0-8DB9-9115-8AC3-3CD019342D47}"/>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960199" y="3662537"/>
            <a:ext cx="3649314" cy="2318004"/>
          </a:xfrm>
          <a:prstGeom prst="rect">
            <a:avLst/>
          </a:prstGeom>
        </p:spPr>
      </p:pic>
      <p:pic>
        <p:nvPicPr>
          <p:cNvPr id="18" name="Picture 3">
            <a:extLst>
              <a:ext uri="{FF2B5EF4-FFF2-40B4-BE49-F238E27FC236}">
                <a16:creationId xmlns:a16="http://schemas.microsoft.com/office/drawing/2014/main" id="{68A7C4E1-A426-E5AC-C585-8D3BBCC5F39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4488" y="3662537"/>
            <a:ext cx="3771900" cy="2316852"/>
          </a:xfrm>
          <a:prstGeom prst="rect">
            <a:avLst/>
          </a:prstGeom>
        </p:spPr>
      </p:pic>
      <p:graphicFrame>
        <p:nvGraphicFramePr>
          <p:cNvPr id="6" name="Content Placeholder 5">
            <a:extLst>
              <a:ext uri="{FF2B5EF4-FFF2-40B4-BE49-F238E27FC236}">
                <a16:creationId xmlns:a16="http://schemas.microsoft.com/office/drawing/2014/main" id="{AB3CD572-6454-FB4A-9B3F-4A784F079E2C}"/>
              </a:ext>
            </a:extLst>
          </p:cNvPr>
          <p:cNvGraphicFramePr>
            <a:graphicFrameLocks noGrp="1"/>
          </p:cNvGraphicFramePr>
          <p:nvPr>
            <p:ph idx="1"/>
            <p:extLst>
              <p:ext uri="{D42A27DB-BD31-4B8C-83A1-F6EECF244321}">
                <p14:modId xmlns:p14="http://schemas.microsoft.com/office/powerpoint/2010/main" val="3384616466"/>
              </p:ext>
            </p:extLst>
          </p:nvPr>
        </p:nvGraphicFramePr>
        <p:xfrm>
          <a:off x="4960199" y="1743171"/>
          <a:ext cx="3904490" cy="1506736"/>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617211131"/>
                    </a:ext>
                  </a:extLst>
                </a:gridCol>
                <a:gridCol w="1266445">
                  <a:extLst>
                    <a:ext uri="{9D8B030D-6E8A-4147-A177-3AD203B41FA5}">
                      <a16:colId xmlns:a16="http://schemas.microsoft.com/office/drawing/2014/main" val="1969226714"/>
                    </a:ext>
                  </a:extLst>
                </a:gridCol>
                <a:gridCol w="1266445">
                  <a:extLst>
                    <a:ext uri="{9D8B030D-6E8A-4147-A177-3AD203B41FA5}">
                      <a16:colId xmlns:a16="http://schemas.microsoft.com/office/drawing/2014/main" val="3541324966"/>
                    </a:ext>
                  </a:extLst>
                </a:gridCol>
              </a:tblGrid>
              <a:tr h="37719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chemeClr val="bg1"/>
                          </a:solidFill>
                          <a:effectLst/>
                          <a:latin typeface="Calibri" panose="020F0502020204030204" pitchFamily="34" charset="0"/>
                          <a:cs typeface="Calibri" panose="020F0502020204030204" pitchFamily="34" charset="0"/>
                        </a:rPr>
                        <a:t>Type of reads</a:t>
                      </a:r>
                      <a:endParaRPr lang="en-US" sz="1100" b="1" i="0" u="none" strike="noStrike" dirty="0">
                        <a:solidFill>
                          <a:schemeClr val="bg1"/>
                        </a:solidFill>
                        <a:effectLst/>
                        <a:latin typeface="Calibri" panose="020F0502020204030204" pitchFamily="34" charset="0"/>
                        <a:cs typeface="Calibri" panose="020F0502020204030204" pitchFamily="34" charset="0"/>
                      </a:endParaRPr>
                    </a:p>
                  </a:txBody>
                  <a:tcPr marL="5126" marR="5126" marT="512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b"/>
                      <a:r>
                        <a:rPr lang="en-US" sz="1100" b="1" i="0" u="none" strike="noStrike" dirty="0">
                          <a:solidFill>
                            <a:schemeClr val="bg1"/>
                          </a:solidFill>
                          <a:effectLst/>
                          <a:latin typeface="Calibri" panose="020F0502020204030204" pitchFamily="34" charset="0"/>
                          <a:cs typeface="Calibri" panose="020F0502020204030204" pitchFamily="34" charset="0"/>
                        </a:rPr>
                        <a:t>PacBio</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1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5923546"/>
                  </a:ext>
                </a:extLst>
              </a:tr>
              <a:tr h="377190">
                <a:tc v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i="0" u="none" strike="noStrike" dirty="0">
                        <a:solidFill>
                          <a:schemeClr val="bg1"/>
                        </a:solidFill>
                        <a:effectLst/>
                        <a:latin typeface="Calibri" panose="020F0502020204030204" pitchFamily="34" charset="0"/>
                      </a:endParaRPr>
                    </a:p>
                  </a:txBody>
                  <a:tcPr marL="6834" marR="6834" marT="6834" marB="0" anchor="ctr"/>
                </a:tc>
                <a:tc>
                  <a:txBody>
                    <a:bodyPr/>
                    <a:lstStyle/>
                    <a:p>
                      <a:pPr marL="0" algn="ctr" defTabSz="914400" rtl="0" eaLnBrk="1" fontAlgn="b" latinLnBrk="0" hangingPunct="1"/>
                      <a:r>
                        <a:rPr lang="en-US" sz="1100" b="1" i="0" u="none" strike="noStrike" kern="1200" dirty="0">
                          <a:solidFill>
                            <a:schemeClr val="bg1"/>
                          </a:solidFill>
                          <a:effectLst/>
                          <a:latin typeface="Calibri" panose="020F0502020204030204" pitchFamily="34" charset="0"/>
                          <a:ea typeface="+mn-ea"/>
                          <a:cs typeface="Calibri" panose="020F0502020204030204" pitchFamily="34" charset="0"/>
                        </a:rPr>
                        <a:t>No. reads</a:t>
                      </a:r>
                    </a:p>
                  </a:txBody>
                  <a:tcPr marL="5126" marR="5126" marT="512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1100" b="1" i="0" u="none" strike="noStrike" kern="1200" dirty="0">
                          <a:solidFill>
                            <a:schemeClr val="bg1"/>
                          </a:solidFill>
                          <a:effectLst/>
                          <a:latin typeface="Calibri" panose="020F0502020204030204" pitchFamily="34" charset="0"/>
                          <a:ea typeface="+mn-ea"/>
                          <a:cs typeface="Calibri" panose="020F0502020204030204" pitchFamily="34" charset="0"/>
                        </a:rPr>
                        <a:t>% of total reads</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56183156"/>
                  </a:ext>
                </a:extLst>
              </a:tr>
              <a:tr h="376178">
                <a:tc>
                  <a:txBody>
                    <a:bodyPr/>
                    <a:lstStyle/>
                    <a:p>
                      <a:pPr algn="ctr" fontAlgn="b"/>
                      <a:r>
                        <a:rPr lang="en-US" sz="1100" b="1" u="none" strike="noStrike" dirty="0">
                          <a:solidFill>
                            <a:srgbClr val="000000"/>
                          </a:solidFill>
                          <a:effectLst/>
                          <a:latin typeface="Calibri" panose="020F0502020204030204" pitchFamily="34" charset="0"/>
                          <a:cs typeface="Calibri" panose="020F0502020204030204" pitchFamily="34" charset="0"/>
                        </a:rPr>
                        <a:t>Total reads</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126" marR="5126" marT="512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1,637,091</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100.00%</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1261144"/>
                  </a:ext>
                </a:extLst>
              </a:tr>
              <a:tr h="376178">
                <a:tc>
                  <a:txBody>
                    <a:bodyPr/>
                    <a:lstStyle/>
                    <a:p>
                      <a:pPr algn="ctr" fontAlgn="b"/>
                      <a:r>
                        <a:rPr lang="en-US" sz="1100" b="1" u="none" strike="noStrike" dirty="0">
                          <a:solidFill>
                            <a:srgbClr val="000000"/>
                          </a:solidFill>
                          <a:effectLst/>
                          <a:latin typeface="Calibri" panose="020F0502020204030204" pitchFamily="34" charset="0"/>
                          <a:cs typeface="Calibri" panose="020F0502020204030204" pitchFamily="34" charset="0"/>
                        </a:rPr>
                        <a:t>Reads with candidate circRNAs</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126" marR="5126" marT="512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34,616</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2.11%</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1823133"/>
                  </a:ext>
                </a:extLst>
              </a:tr>
            </a:tbl>
          </a:graphicData>
        </a:graphic>
      </p:graphicFrame>
      <p:sp>
        <p:nvSpPr>
          <p:cNvPr id="7" name="Title 1">
            <a:extLst>
              <a:ext uri="{FF2B5EF4-FFF2-40B4-BE49-F238E27FC236}">
                <a16:creationId xmlns:a16="http://schemas.microsoft.com/office/drawing/2014/main" id="{439ACE02-BAEA-FE4A-90E8-1755B3724448}"/>
              </a:ext>
            </a:extLst>
          </p:cNvPr>
          <p:cNvSpPr txBox="1">
            <a:spLocks/>
          </p:cNvSpPr>
          <p:nvPr/>
        </p:nvSpPr>
        <p:spPr>
          <a:xfrm>
            <a:off x="5538498" y="1406631"/>
            <a:ext cx="2747892" cy="3236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fontAlgn="auto">
              <a:spcAft>
                <a:spcPts val="0"/>
              </a:spcAft>
              <a:defRPr/>
            </a:pPr>
            <a:r>
              <a:rPr lang="en-US" sz="1500" b="1" dirty="0">
                <a:solidFill>
                  <a:srgbClr val="12193B"/>
                </a:solidFill>
                <a:latin typeface="Calibri" panose="020F0502020204030204" pitchFamily="34" charset="0"/>
                <a:cs typeface="Calibri" panose="020F0502020204030204" pitchFamily="34" charset="0"/>
              </a:rPr>
              <a:t>Long-read sequencing summary</a:t>
            </a:r>
          </a:p>
        </p:txBody>
      </p:sp>
      <p:sp>
        <p:nvSpPr>
          <p:cNvPr id="11" name="Rectangle 10">
            <a:extLst>
              <a:ext uri="{FF2B5EF4-FFF2-40B4-BE49-F238E27FC236}">
                <a16:creationId xmlns:a16="http://schemas.microsoft.com/office/drawing/2014/main" id="{A98FA633-B713-AC40-B0DF-AF0309C4EC77}"/>
              </a:ext>
            </a:extLst>
          </p:cNvPr>
          <p:cNvSpPr/>
          <p:nvPr/>
        </p:nvSpPr>
        <p:spPr>
          <a:xfrm>
            <a:off x="7595959" y="2862625"/>
            <a:ext cx="1268730" cy="37719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sp>
        <p:nvSpPr>
          <p:cNvPr id="25" name="TextBox 24">
            <a:extLst>
              <a:ext uri="{FF2B5EF4-FFF2-40B4-BE49-F238E27FC236}">
                <a16:creationId xmlns:a16="http://schemas.microsoft.com/office/drawing/2014/main" id="{7C50F2FC-E9D8-7D4C-AD53-9F88C502CE4B}"/>
              </a:ext>
            </a:extLst>
          </p:cNvPr>
          <p:cNvSpPr txBox="1"/>
          <p:nvPr/>
        </p:nvSpPr>
        <p:spPr>
          <a:xfrm>
            <a:off x="4998148" y="4369325"/>
            <a:ext cx="1506350" cy="323165"/>
          </a:xfrm>
          <a:prstGeom prst="rect">
            <a:avLst/>
          </a:prstGeom>
          <a:solidFill>
            <a:schemeClr val="bg1"/>
          </a:solidFill>
          <a:ln>
            <a:solidFill>
              <a:srgbClr val="FF0000"/>
            </a:solidFill>
          </a:ln>
        </p:spPr>
        <p:txBody>
          <a:bodyPr wrap="square" rtlCol="0">
            <a:spAutoFit/>
          </a:bodyPr>
          <a:lstStyle/>
          <a:p>
            <a:pPr defTabSz="685800" eaLnBrk="1" fontAlgn="auto" hangingPunct="1">
              <a:spcBef>
                <a:spcPts val="0"/>
              </a:spcBef>
              <a:spcAft>
                <a:spcPts val="0"/>
              </a:spcAft>
              <a:defRPr/>
            </a:pPr>
            <a:r>
              <a:rPr lang="en-US" sz="1500" dirty="0">
                <a:solidFill>
                  <a:srgbClr val="FF0000"/>
                </a:solidFill>
                <a:latin typeface="Calibri" panose="020F0502020204030204"/>
                <a:ea typeface="+mn-ea"/>
                <a:cs typeface="+mn-cs"/>
              </a:rPr>
              <a:t>~35x enrichment</a:t>
            </a:r>
          </a:p>
        </p:txBody>
      </p:sp>
      <p:graphicFrame>
        <p:nvGraphicFramePr>
          <p:cNvPr id="20" name="Table 19">
            <a:extLst>
              <a:ext uri="{FF2B5EF4-FFF2-40B4-BE49-F238E27FC236}">
                <a16:creationId xmlns:a16="http://schemas.microsoft.com/office/drawing/2014/main" id="{DE168671-5718-CD2B-9A00-6C666E88523A}"/>
              </a:ext>
            </a:extLst>
          </p:cNvPr>
          <p:cNvGraphicFramePr>
            <a:graphicFrameLocks noGrp="1"/>
          </p:cNvGraphicFramePr>
          <p:nvPr>
            <p:extLst>
              <p:ext uri="{D42A27DB-BD31-4B8C-83A1-F6EECF244321}">
                <p14:modId xmlns:p14="http://schemas.microsoft.com/office/powerpoint/2010/main" val="873552852"/>
              </p:ext>
            </p:extLst>
          </p:nvPr>
        </p:nvGraphicFramePr>
        <p:xfrm>
          <a:off x="295376" y="1741148"/>
          <a:ext cx="3888426" cy="1508760"/>
        </p:xfrm>
        <a:graphic>
          <a:graphicData uri="http://schemas.openxmlformats.org/drawingml/2006/table">
            <a:tbl>
              <a:tblPr firstRow="1" bandRow="1">
                <a:tableStyleId>{5C22544A-7EE6-4342-B048-85BDC9FD1C3A}</a:tableStyleId>
              </a:tblPr>
              <a:tblGrid>
                <a:gridCol w="1818260">
                  <a:extLst>
                    <a:ext uri="{9D8B030D-6E8A-4147-A177-3AD203B41FA5}">
                      <a16:colId xmlns:a16="http://schemas.microsoft.com/office/drawing/2014/main" val="615502520"/>
                    </a:ext>
                  </a:extLst>
                </a:gridCol>
                <a:gridCol w="1035083">
                  <a:extLst>
                    <a:ext uri="{9D8B030D-6E8A-4147-A177-3AD203B41FA5}">
                      <a16:colId xmlns:a16="http://schemas.microsoft.com/office/drawing/2014/main" val="2372457229"/>
                    </a:ext>
                  </a:extLst>
                </a:gridCol>
                <a:gridCol w="1035083">
                  <a:extLst>
                    <a:ext uri="{9D8B030D-6E8A-4147-A177-3AD203B41FA5}">
                      <a16:colId xmlns:a16="http://schemas.microsoft.com/office/drawing/2014/main" val="530764760"/>
                    </a:ext>
                  </a:extLst>
                </a:gridCol>
              </a:tblGrid>
              <a:tr h="377190">
                <a:tc rowSpan="2">
                  <a:txBody>
                    <a:bodyPr/>
                    <a:lstStyle/>
                    <a:p>
                      <a:pPr algn="ctr" fontAlgn="b"/>
                      <a:r>
                        <a:rPr lang="en-US" sz="1100" b="1" i="0" u="none" strike="noStrike" dirty="0">
                          <a:solidFill>
                            <a:schemeClr val="bg1"/>
                          </a:solidFill>
                          <a:effectLst/>
                          <a:latin typeface="Calibri" panose="020F0502020204030204" pitchFamily="34" charset="0"/>
                          <a:cs typeface="Calibri" panose="020F0502020204030204" pitchFamily="34" charset="0"/>
                        </a:rPr>
                        <a:t>Type of reads</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b"/>
                      <a:r>
                        <a:rPr lang="en-US" sz="1100" b="1" i="0" u="none" strike="noStrike" dirty="0">
                          <a:solidFill>
                            <a:schemeClr val="bg1"/>
                          </a:solidFill>
                          <a:effectLst/>
                          <a:latin typeface="Calibri" panose="020F0502020204030204" pitchFamily="34" charset="0"/>
                          <a:cs typeface="Calibri" panose="020F0502020204030204" pitchFamily="34" charset="0"/>
                        </a:rPr>
                        <a:t>Illumina</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100" b="1" i="0" u="none" strike="noStrike" dirty="0">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21144554"/>
                  </a:ext>
                </a:extLst>
              </a:tr>
              <a:tr h="377190">
                <a:tc vMerge="1">
                  <a:txBody>
                    <a:bodyPr/>
                    <a:lstStyle/>
                    <a:p>
                      <a:pPr marL="0" algn="ctr" defTabSz="914400" rtl="0" eaLnBrk="1" fontAlgn="b" latinLnBrk="0" hangingPunct="1"/>
                      <a:endParaRPr lang="en-US" sz="1400" b="1" i="0" u="none" strike="noStrike" kern="1200" dirty="0">
                        <a:solidFill>
                          <a:schemeClr val="bg1"/>
                        </a:solidFill>
                        <a:effectLst/>
                        <a:latin typeface="Calibri" panose="020F0502020204030204" pitchFamily="34" charset="0"/>
                        <a:ea typeface="+mn-ea"/>
                        <a:cs typeface="Calibri" panose="020F0502020204030204" pitchFamily="34" charset="0"/>
                      </a:endParaRPr>
                    </a:p>
                  </a:txBody>
                  <a:tcPr marL="6834" marR="6834" marT="683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1100" b="1" i="0" u="none" strike="noStrike" kern="1200" dirty="0">
                          <a:solidFill>
                            <a:schemeClr val="bg1"/>
                          </a:solidFill>
                          <a:effectLst/>
                          <a:latin typeface="Calibri" panose="020F0502020204030204" pitchFamily="34" charset="0"/>
                          <a:ea typeface="+mn-ea"/>
                          <a:cs typeface="Calibri" panose="020F0502020204030204" pitchFamily="34" charset="0"/>
                        </a:rPr>
                        <a:t>No. reads</a:t>
                      </a:r>
                    </a:p>
                  </a:txBody>
                  <a:tcPr marL="5126" marR="5126" marT="512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1100" b="1" i="0" u="none" strike="noStrike" kern="1200" dirty="0">
                          <a:solidFill>
                            <a:schemeClr val="bg1"/>
                          </a:solidFill>
                          <a:effectLst/>
                          <a:latin typeface="Calibri" panose="020F0502020204030204" pitchFamily="34" charset="0"/>
                          <a:ea typeface="+mn-ea"/>
                          <a:cs typeface="Calibri" panose="020F0502020204030204" pitchFamily="34" charset="0"/>
                        </a:rPr>
                        <a:t>% of total reads</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946619880"/>
                  </a:ext>
                </a:extLst>
              </a:tr>
              <a:tr h="37719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Calibri" panose="020F0502020204030204" pitchFamily="34" charset="0"/>
                          <a:cs typeface="Calibri" panose="020F0502020204030204" pitchFamily="34" charset="0"/>
                        </a:rPr>
                        <a:t>Total reads</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dirty="0">
                          <a:solidFill>
                            <a:srgbClr val="12193B"/>
                          </a:solidFill>
                        </a:rPr>
                        <a:t>30,980,769</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cs typeface="Calibri" panose="020F0502020204030204" pitchFamily="34" charset="0"/>
                        </a:rPr>
                        <a:t>100.00%</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8898676"/>
                  </a:ext>
                </a:extLst>
              </a:tr>
              <a:tr h="37719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rgbClr val="000000"/>
                          </a:solidFill>
                          <a:effectLst/>
                          <a:latin typeface="Calibri" panose="020F0502020204030204" pitchFamily="34" charset="0"/>
                          <a:cs typeface="Calibri" panose="020F0502020204030204" pitchFamily="34" charset="0"/>
                        </a:rPr>
                        <a:t>Reads with candidate circRNAs</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dirty="0">
                          <a:solidFill>
                            <a:srgbClr val="12193B"/>
                          </a:solidFill>
                        </a:rPr>
                        <a:t>16,685</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dirty="0">
                          <a:solidFill>
                            <a:srgbClr val="12193B"/>
                          </a:solidFill>
                        </a:rPr>
                        <a:t>0.054%</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1682646"/>
                  </a:ext>
                </a:extLst>
              </a:tr>
            </a:tbl>
          </a:graphicData>
        </a:graphic>
      </p:graphicFrame>
      <p:sp>
        <p:nvSpPr>
          <p:cNvPr id="22" name="Title 1">
            <a:extLst>
              <a:ext uri="{FF2B5EF4-FFF2-40B4-BE49-F238E27FC236}">
                <a16:creationId xmlns:a16="http://schemas.microsoft.com/office/drawing/2014/main" id="{24CBBD96-672C-ACF1-9619-FCE60CEE90DD}"/>
              </a:ext>
            </a:extLst>
          </p:cNvPr>
          <p:cNvSpPr txBox="1">
            <a:spLocks/>
          </p:cNvSpPr>
          <p:nvPr/>
        </p:nvSpPr>
        <p:spPr>
          <a:xfrm>
            <a:off x="1168856" y="1406631"/>
            <a:ext cx="2747892" cy="32360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fontAlgn="auto">
              <a:spcAft>
                <a:spcPts val="0"/>
              </a:spcAft>
              <a:defRPr/>
            </a:pPr>
            <a:r>
              <a:rPr lang="en-US" sz="1500" b="1" dirty="0">
                <a:solidFill>
                  <a:srgbClr val="12193B"/>
                </a:solidFill>
                <a:latin typeface="Calibri" panose="020F0502020204030204" pitchFamily="34" charset="0"/>
                <a:cs typeface="Calibri" panose="020F0502020204030204" pitchFamily="34" charset="0"/>
              </a:rPr>
              <a:t>Short-read sequencing summary</a:t>
            </a:r>
          </a:p>
        </p:txBody>
      </p:sp>
      <p:sp>
        <p:nvSpPr>
          <p:cNvPr id="23" name="Rectangle 22">
            <a:extLst>
              <a:ext uri="{FF2B5EF4-FFF2-40B4-BE49-F238E27FC236}">
                <a16:creationId xmlns:a16="http://schemas.microsoft.com/office/drawing/2014/main" id="{A7E1BC95-EA15-4E3D-D12F-22D7178BA8D0}"/>
              </a:ext>
            </a:extLst>
          </p:cNvPr>
          <p:cNvSpPr/>
          <p:nvPr/>
        </p:nvSpPr>
        <p:spPr>
          <a:xfrm>
            <a:off x="2436965" y="2862625"/>
            <a:ext cx="781812" cy="37719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sp>
        <p:nvSpPr>
          <p:cNvPr id="26" name="Left Brace 25">
            <a:extLst>
              <a:ext uri="{FF2B5EF4-FFF2-40B4-BE49-F238E27FC236}">
                <a16:creationId xmlns:a16="http://schemas.microsoft.com/office/drawing/2014/main" id="{73FD9235-E7FA-6B0B-C12D-CF400400B6D4}"/>
              </a:ext>
            </a:extLst>
          </p:cNvPr>
          <p:cNvSpPr/>
          <p:nvPr/>
        </p:nvSpPr>
        <p:spPr>
          <a:xfrm rot="16200000" flipH="1">
            <a:off x="2990150" y="3695990"/>
            <a:ext cx="228722" cy="193151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BEEA7C5-8D07-E059-EBB0-CD8C1BB7223D}"/>
              </a:ext>
            </a:extLst>
          </p:cNvPr>
          <p:cNvSpPr txBox="1"/>
          <p:nvPr/>
        </p:nvSpPr>
        <p:spPr>
          <a:xfrm>
            <a:off x="2627577" y="4237212"/>
            <a:ext cx="953869" cy="323165"/>
          </a:xfrm>
          <a:prstGeom prst="rect">
            <a:avLst/>
          </a:prstGeom>
          <a:noFill/>
        </p:spPr>
        <p:txBody>
          <a:bodyPr wrap="square" rtlCol="0">
            <a:spAutoFit/>
          </a:bodyPr>
          <a:lstStyle/>
          <a:p>
            <a:pPr algn="ctr"/>
            <a:r>
              <a:rPr lang="en-US" sz="1500" dirty="0">
                <a:solidFill>
                  <a:srgbClr val="FF0000"/>
                </a:solidFill>
                <a:latin typeface="Calibri" panose="020F0502020204030204" pitchFamily="34" charset="0"/>
                <a:cs typeface="Calibri" panose="020F0502020204030204" pitchFamily="34" charset="0"/>
              </a:rPr>
              <a:t>27.1%</a:t>
            </a:r>
          </a:p>
        </p:txBody>
      </p:sp>
      <p:sp>
        <p:nvSpPr>
          <p:cNvPr id="28" name="Left Brace 27">
            <a:extLst>
              <a:ext uri="{FF2B5EF4-FFF2-40B4-BE49-F238E27FC236}">
                <a16:creationId xmlns:a16="http://schemas.microsoft.com/office/drawing/2014/main" id="{5D21CCB6-313C-B93E-7C64-0B1E05B02302}"/>
              </a:ext>
            </a:extLst>
          </p:cNvPr>
          <p:cNvSpPr/>
          <p:nvPr/>
        </p:nvSpPr>
        <p:spPr>
          <a:xfrm rot="16200000" flipH="1">
            <a:off x="7359234" y="3693967"/>
            <a:ext cx="228722" cy="193151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BD34C61-7698-4C71-D7B2-F2388587E208}"/>
              </a:ext>
            </a:extLst>
          </p:cNvPr>
          <p:cNvSpPr txBox="1"/>
          <p:nvPr/>
        </p:nvSpPr>
        <p:spPr>
          <a:xfrm>
            <a:off x="6996660" y="4235189"/>
            <a:ext cx="953869" cy="323165"/>
          </a:xfrm>
          <a:prstGeom prst="rect">
            <a:avLst/>
          </a:prstGeom>
          <a:noFill/>
        </p:spPr>
        <p:txBody>
          <a:bodyPr wrap="square" rtlCol="0">
            <a:spAutoFit/>
          </a:bodyPr>
          <a:lstStyle/>
          <a:p>
            <a:pPr algn="ctr"/>
            <a:r>
              <a:rPr lang="en-US" sz="1500" dirty="0">
                <a:solidFill>
                  <a:srgbClr val="FF0000"/>
                </a:solidFill>
                <a:latin typeface="Calibri" panose="020F0502020204030204" pitchFamily="34" charset="0"/>
                <a:cs typeface="Calibri" panose="020F0502020204030204" pitchFamily="34" charset="0"/>
              </a:rPr>
              <a:t>40.8%</a:t>
            </a:r>
          </a:p>
        </p:txBody>
      </p:sp>
      <p:sp>
        <p:nvSpPr>
          <p:cNvPr id="2" name="TextBox 1">
            <a:extLst>
              <a:ext uri="{FF2B5EF4-FFF2-40B4-BE49-F238E27FC236}">
                <a16:creationId xmlns:a16="http://schemas.microsoft.com/office/drawing/2014/main" id="{4AED8DE1-A56E-DD3D-1158-78BFCBB5033C}"/>
              </a:ext>
            </a:extLst>
          </p:cNvPr>
          <p:cNvSpPr txBox="1"/>
          <p:nvPr/>
        </p:nvSpPr>
        <p:spPr>
          <a:xfrm>
            <a:off x="152400" y="139122"/>
            <a:ext cx="8839200" cy="955874"/>
          </a:xfrm>
          <a:prstGeom prst="rect">
            <a:avLst/>
          </a:prstGeom>
        </p:spPr>
        <p:txBody>
          <a:bodyPr vert="horz" lIns="68580" tIns="34290" rIns="68580" bIns="34290" rtlCol="0" anchor="t">
            <a:noAutofit/>
          </a:bodyPr>
          <a:lstStyle>
            <a:lvl1pPr defTabSz="914400">
              <a:lnSpc>
                <a:spcPct val="100000"/>
              </a:lnSpc>
              <a:spcBef>
                <a:spcPct val="0"/>
              </a:spcBef>
              <a:buNone/>
              <a:defRPr sz="4400" b="1" spc="-100" baseline="0">
                <a:solidFill>
                  <a:schemeClr val="tx2">
                    <a:lumMod val="75000"/>
                  </a:schemeClr>
                </a:solidFill>
                <a:latin typeface="+mj-lt"/>
                <a:ea typeface="Palatino" pitchFamily="2" charset="77"/>
                <a:cs typeface="+mj-cs"/>
              </a:defRPr>
            </a:lvl1pPr>
          </a:lstStyle>
          <a:p>
            <a:pPr lvl="0">
              <a:defRPr/>
            </a:pPr>
            <a:r>
              <a:rPr lang="en-US" sz="3000" dirty="0">
                <a:solidFill>
                  <a:schemeClr val="accent1"/>
                </a:solidFill>
                <a:latin typeface="Calibri" panose="020F0502020204030204" pitchFamily="34" charset="0"/>
                <a:cs typeface="Calibri" panose="020F0502020204030204" pitchFamily="34" charset="0"/>
              </a:rPr>
              <a:t>Long-read sequencing produces </a:t>
            </a:r>
            <a:r>
              <a:rPr lang="en-US" sz="3000" u="sng" dirty="0">
                <a:solidFill>
                  <a:schemeClr val="accent1"/>
                </a:solidFill>
                <a:latin typeface="Calibri" panose="020F0502020204030204" pitchFamily="34" charset="0"/>
                <a:cs typeface="Calibri" panose="020F0502020204030204" pitchFamily="34" charset="0"/>
              </a:rPr>
              <a:t>35x circRNA enrichment</a:t>
            </a:r>
            <a:r>
              <a:rPr lang="en-US" sz="3000" dirty="0">
                <a:solidFill>
                  <a:schemeClr val="accent1"/>
                </a:solidFill>
                <a:latin typeface="Calibri" panose="020F0502020204030204" pitchFamily="34" charset="0"/>
                <a:cs typeface="Calibri" panose="020F0502020204030204" pitchFamily="34" charset="0"/>
              </a:rPr>
              <a:t> and a larger proportion of </a:t>
            </a:r>
            <a:r>
              <a:rPr lang="en-US" sz="3000" u="sng" dirty="0">
                <a:solidFill>
                  <a:schemeClr val="accent1"/>
                </a:solidFill>
                <a:latin typeface="Calibri" panose="020F0502020204030204" pitchFamily="34" charset="0"/>
                <a:cs typeface="Calibri" panose="020F0502020204030204" pitchFamily="34" charset="0"/>
              </a:rPr>
              <a:t>high expression </a:t>
            </a:r>
            <a:r>
              <a:rPr lang="en-US" sz="3000" dirty="0">
                <a:solidFill>
                  <a:schemeClr val="accent1"/>
                </a:solidFill>
                <a:latin typeface="Calibri" panose="020F0502020204030204" pitchFamily="34" charset="0"/>
                <a:cs typeface="Calibri" panose="020F0502020204030204" pitchFamily="34" charset="0"/>
              </a:rPr>
              <a:t>circRNAs</a:t>
            </a:r>
            <a:endParaRPr lang="en-US" sz="3000" dirty="0">
              <a:solidFill>
                <a:schemeClr val="accent1"/>
              </a:solidFill>
              <a:latin typeface="Calibri" panose="020F0502020204030204"/>
            </a:endParaRPr>
          </a:p>
        </p:txBody>
      </p:sp>
      <p:sp>
        <p:nvSpPr>
          <p:cNvPr id="3" name="TextBox 2">
            <a:extLst>
              <a:ext uri="{FF2B5EF4-FFF2-40B4-BE49-F238E27FC236}">
                <a16:creationId xmlns:a16="http://schemas.microsoft.com/office/drawing/2014/main" id="{5478D2F4-8A1B-F27F-7E51-8441A948E7DE}"/>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Unpublished</a:t>
            </a:r>
          </a:p>
        </p:txBody>
      </p:sp>
    </p:spTree>
    <p:extLst>
      <p:ext uri="{BB962C8B-B14F-4D97-AF65-F5344CB8AC3E}">
        <p14:creationId xmlns:p14="http://schemas.microsoft.com/office/powerpoint/2010/main" val="413790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7" grpId="0"/>
      <p:bldP spid="28" grpId="0" animBg="1"/>
      <p:bldP spid="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0B14572-5789-4049-AFBA-4DA91D79CA67}"/>
              </a:ext>
            </a:extLst>
          </p:cNvPr>
          <p:cNvGraphicFramePr>
            <a:graphicFrameLocks noGrp="1"/>
          </p:cNvGraphicFramePr>
          <p:nvPr>
            <p:extLst>
              <p:ext uri="{D42A27DB-BD31-4B8C-83A1-F6EECF244321}">
                <p14:modId xmlns:p14="http://schemas.microsoft.com/office/powerpoint/2010/main" val="3307195970"/>
              </p:ext>
            </p:extLst>
          </p:nvPr>
        </p:nvGraphicFramePr>
        <p:xfrm>
          <a:off x="2536113" y="2249867"/>
          <a:ext cx="3860419" cy="979087"/>
        </p:xfrm>
        <a:graphic>
          <a:graphicData uri="http://schemas.openxmlformats.org/drawingml/2006/table">
            <a:tbl>
              <a:tblPr firstRow="1">
                <a:tableStyleId>{5C22544A-7EE6-4342-B048-85BDC9FD1C3A}</a:tableStyleId>
              </a:tblPr>
              <a:tblGrid>
                <a:gridCol w="293431">
                  <a:extLst>
                    <a:ext uri="{9D8B030D-6E8A-4147-A177-3AD203B41FA5}">
                      <a16:colId xmlns:a16="http://schemas.microsoft.com/office/drawing/2014/main" val="2647540656"/>
                    </a:ext>
                  </a:extLst>
                </a:gridCol>
                <a:gridCol w="804302">
                  <a:extLst>
                    <a:ext uri="{9D8B030D-6E8A-4147-A177-3AD203B41FA5}">
                      <a16:colId xmlns:a16="http://schemas.microsoft.com/office/drawing/2014/main" val="767127707"/>
                    </a:ext>
                  </a:extLst>
                </a:gridCol>
                <a:gridCol w="804302">
                  <a:extLst>
                    <a:ext uri="{9D8B030D-6E8A-4147-A177-3AD203B41FA5}">
                      <a16:colId xmlns:a16="http://schemas.microsoft.com/office/drawing/2014/main" val="3267352881"/>
                    </a:ext>
                  </a:extLst>
                </a:gridCol>
                <a:gridCol w="775816">
                  <a:extLst>
                    <a:ext uri="{9D8B030D-6E8A-4147-A177-3AD203B41FA5}">
                      <a16:colId xmlns:a16="http://schemas.microsoft.com/office/drawing/2014/main" val="1656421725"/>
                    </a:ext>
                  </a:extLst>
                </a:gridCol>
                <a:gridCol w="535342">
                  <a:extLst>
                    <a:ext uri="{9D8B030D-6E8A-4147-A177-3AD203B41FA5}">
                      <a16:colId xmlns:a16="http://schemas.microsoft.com/office/drawing/2014/main" val="2261183022"/>
                    </a:ext>
                  </a:extLst>
                </a:gridCol>
                <a:gridCol w="647226">
                  <a:extLst>
                    <a:ext uri="{9D8B030D-6E8A-4147-A177-3AD203B41FA5}">
                      <a16:colId xmlns:a16="http://schemas.microsoft.com/office/drawing/2014/main" val="2797158208"/>
                    </a:ext>
                  </a:extLst>
                </a:gridCol>
              </a:tblGrid>
              <a:tr h="324719">
                <a:tc>
                  <a:txBody>
                    <a:bodyPr/>
                    <a:lstStyle/>
                    <a:p>
                      <a:pPr algn="ctr" fontAlgn="b"/>
                      <a:r>
                        <a:rPr lang="en-US" sz="1100" u="none" strike="noStrike" dirty="0">
                          <a:effectLst/>
                        </a:rPr>
                        <a:t>chr</a:t>
                      </a:r>
                      <a:r>
                        <a:rPr lang="zh-CN" altLang="en-US" sz="1100" u="none" strike="noStrike" dirty="0">
                          <a:effectLst/>
                        </a:rPr>
                        <a:t>  </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4679" marR="4679" marT="4679" marB="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start</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4679" marR="4679" marT="467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end</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4679" marR="4679" marT="467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no. exons</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4679" marR="4679" marT="467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strand</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4679" marR="4679" marT="467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gene</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4679" marR="4679" marT="467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9308693"/>
                  </a:ext>
                </a:extLst>
              </a:tr>
              <a:tr h="327184">
                <a:tc>
                  <a:txBody>
                    <a:bodyPr/>
                    <a:lstStyle/>
                    <a:p>
                      <a:pPr algn="ctr" fontAlgn="b"/>
                      <a:r>
                        <a:rPr lang="en-US" sz="1100" b="0" u="none" strike="noStrike" dirty="0">
                          <a:solidFill>
                            <a:schemeClr val="tx1"/>
                          </a:solidFill>
                          <a:effectLst/>
                        </a:rPr>
                        <a:t>15</a:t>
                      </a:r>
                      <a:endParaRPr lang="en-US" sz="1100" b="0" i="0" u="none" strike="noStrike" dirty="0">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u="none" strike="noStrike">
                          <a:solidFill>
                            <a:schemeClr val="tx1"/>
                          </a:solidFill>
                          <a:effectLst/>
                        </a:rPr>
                        <a:t>80120327</a:t>
                      </a:r>
                      <a:endParaRPr lang="en-US" sz="1100" b="0" i="0" u="none" strike="noStrike">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u="none" strike="noStrike" dirty="0">
                          <a:solidFill>
                            <a:schemeClr val="tx1"/>
                          </a:solidFill>
                          <a:effectLst/>
                        </a:rPr>
                        <a:t>80122800</a:t>
                      </a:r>
                      <a:endParaRPr lang="en-US" sz="1100" b="0" i="0" u="none" strike="noStrike" dirty="0">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u="none" strike="noStrike" dirty="0">
                          <a:solidFill>
                            <a:schemeClr val="tx1"/>
                          </a:solidFill>
                          <a:effectLst/>
                        </a:rPr>
                        <a:t>3</a:t>
                      </a:r>
                      <a:endParaRPr lang="en-US" sz="1100" b="0" i="0" u="none" strike="noStrike" dirty="0">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u="none" strike="noStrike" dirty="0">
                          <a:solidFill>
                            <a:schemeClr val="tx1"/>
                          </a:solidFill>
                          <a:effectLst/>
                        </a:rPr>
                        <a:t>+</a:t>
                      </a:r>
                      <a:endParaRPr lang="en-US" sz="1100" b="0" i="0" u="none" strike="noStrike" dirty="0">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u="none" strike="noStrike">
                          <a:solidFill>
                            <a:schemeClr val="tx1"/>
                          </a:solidFill>
                          <a:effectLst/>
                        </a:rPr>
                        <a:t>ZFAND6</a:t>
                      </a:r>
                      <a:endParaRPr lang="en-US" sz="1100" b="0" i="0" u="none" strike="noStrike">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0405401"/>
                  </a:ext>
                </a:extLst>
              </a:tr>
              <a:tr h="327184">
                <a:tc>
                  <a:txBody>
                    <a:bodyPr/>
                    <a:lstStyle/>
                    <a:p>
                      <a:pPr algn="ctr" fontAlgn="b"/>
                      <a:r>
                        <a:rPr lang="en-US" sz="1100" b="0" u="none" strike="noStrike" dirty="0">
                          <a:solidFill>
                            <a:schemeClr val="tx1"/>
                          </a:solidFill>
                          <a:effectLst/>
                        </a:rPr>
                        <a:t>15</a:t>
                      </a:r>
                      <a:endParaRPr lang="en-US" sz="1100" b="0" i="0" u="none" strike="noStrike" dirty="0">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100" b="0" u="none" strike="noStrike" dirty="0">
                          <a:solidFill>
                            <a:schemeClr val="tx1"/>
                          </a:solidFill>
                          <a:effectLst/>
                        </a:rPr>
                        <a:t>80120327</a:t>
                      </a:r>
                      <a:endParaRPr lang="en-US" sz="1100" b="0" i="0" u="none" strike="noStrike" dirty="0">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100" b="0" u="none" strike="noStrike">
                          <a:solidFill>
                            <a:schemeClr val="tx1"/>
                          </a:solidFill>
                          <a:effectLst/>
                        </a:rPr>
                        <a:t>80122800</a:t>
                      </a:r>
                      <a:endParaRPr lang="en-US" sz="1100" b="0" i="0" u="none" strike="noStrike">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100" b="0" u="none" strike="noStrike" dirty="0">
                          <a:solidFill>
                            <a:schemeClr val="tx1"/>
                          </a:solidFill>
                          <a:effectLst/>
                        </a:rPr>
                        <a:t>2</a:t>
                      </a:r>
                      <a:endParaRPr lang="en-US" sz="1100" b="0" i="0" u="none" strike="noStrike" dirty="0">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100" b="0" u="none" strike="noStrike" dirty="0">
                          <a:solidFill>
                            <a:schemeClr val="tx1"/>
                          </a:solidFill>
                          <a:effectLst/>
                        </a:rPr>
                        <a:t>+</a:t>
                      </a:r>
                      <a:endParaRPr lang="en-US" sz="1100" b="0" i="0" u="none" strike="noStrike" dirty="0">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100" b="0" u="none" strike="noStrike" dirty="0">
                          <a:solidFill>
                            <a:schemeClr val="tx1"/>
                          </a:solidFill>
                          <a:effectLst/>
                        </a:rPr>
                        <a:t>ZFAND6</a:t>
                      </a:r>
                      <a:endParaRPr lang="en-US" sz="1100" b="0" i="0" u="none" strike="noStrike" dirty="0">
                        <a:solidFill>
                          <a:schemeClr val="tx1"/>
                        </a:solidFill>
                        <a:effectLst/>
                        <a:latin typeface="Calibri" panose="020F0502020204030204" pitchFamily="34" charset="0"/>
                        <a:cs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3979216"/>
                  </a:ext>
                </a:extLst>
              </a:tr>
            </a:tbl>
          </a:graphicData>
        </a:graphic>
      </p:graphicFrame>
      <p:sp>
        <p:nvSpPr>
          <p:cNvPr id="12" name="TextBox 11">
            <a:extLst>
              <a:ext uri="{FF2B5EF4-FFF2-40B4-BE49-F238E27FC236}">
                <a16:creationId xmlns:a16="http://schemas.microsoft.com/office/drawing/2014/main" id="{69F0C134-3CDC-6147-8376-6267D08741A7}"/>
              </a:ext>
            </a:extLst>
          </p:cNvPr>
          <p:cNvSpPr txBox="1"/>
          <p:nvPr/>
        </p:nvSpPr>
        <p:spPr>
          <a:xfrm>
            <a:off x="999631" y="919816"/>
            <a:ext cx="7144737" cy="646331"/>
          </a:xfrm>
          <a:prstGeom prst="rect">
            <a:avLst/>
          </a:prstGeom>
          <a:noFill/>
        </p:spPr>
        <p:txBody>
          <a:bodyPr wrap="square" rtlCol="0">
            <a:spAutoFit/>
          </a:bodyPr>
          <a:lstStyle/>
          <a:p>
            <a:pPr marL="214313" indent="-214313" defTabSz="685800" eaLnBrk="1" fontAlgn="auto" hangingPunct="1">
              <a:spcBef>
                <a:spcPts val="0"/>
              </a:spcBef>
              <a:spcAft>
                <a:spcPts val="0"/>
              </a:spcAft>
              <a:buFont typeface="Arial" panose="020B0604020202020204" pitchFamily="34" charset="0"/>
              <a:buChar char="•"/>
              <a:defRPr/>
            </a:pPr>
            <a:r>
              <a:rPr lang="en-US" dirty="0">
                <a:solidFill>
                  <a:srgbClr val="12193B"/>
                </a:solidFill>
                <a:latin typeface="Calibri" panose="020F0502020204030204"/>
                <a:ea typeface="+mn-ea"/>
                <a:cs typeface="+mn-cs"/>
              </a:rPr>
              <a:t>9 different peptides, including 2 junctional peptides</a:t>
            </a:r>
          </a:p>
          <a:p>
            <a:pPr marL="214313" indent="-214313" defTabSz="685800" eaLnBrk="1" fontAlgn="auto" hangingPunct="1">
              <a:spcBef>
                <a:spcPts val="0"/>
              </a:spcBef>
              <a:spcAft>
                <a:spcPts val="0"/>
              </a:spcAft>
              <a:buFont typeface="Arial" panose="020B0604020202020204" pitchFamily="34" charset="0"/>
              <a:buChar char="•"/>
              <a:defRPr/>
            </a:pPr>
            <a:r>
              <a:rPr lang="en-US" dirty="0">
                <a:solidFill>
                  <a:srgbClr val="12193B"/>
                </a:solidFill>
                <a:latin typeface="Calibri" panose="020F0502020204030204"/>
                <a:ea typeface="+mn-ea"/>
                <a:cs typeface="+mn-cs"/>
              </a:rPr>
              <a:t>10 different cancer types</a:t>
            </a:r>
          </a:p>
        </p:txBody>
      </p:sp>
      <p:sp>
        <p:nvSpPr>
          <p:cNvPr id="39" name="TextBox 38">
            <a:extLst>
              <a:ext uri="{FF2B5EF4-FFF2-40B4-BE49-F238E27FC236}">
                <a16:creationId xmlns:a16="http://schemas.microsoft.com/office/drawing/2014/main" id="{FAE8498F-E547-214C-8B5F-0F58DA7274F9}"/>
              </a:ext>
            </a:extLst>
          </p:cNvPr>
          <p:cNvSpPr txBox="1"/>
          <p:nvPr/>
        </p:nvSpPr>
        <p:spPr>
          <a:xfrm>
            <a:off x="999631" y="1637195"/>
            <a:ext cx="2822568" cy="369332"/>
          </a:xfrm>
          <a:prstGeom prst="rect">
            <a:avLst/>
          </a:prstGeom>
          <a:noFill/>
        </p:spPr>
        <p:txBody>
          <a:bodyPr wrap="none" rtlCol="0">
            <a:spAutoFit/>
          </a:bodyPr>
          <a:lstStyle/>
          <a:p>
            <a:pPr defTabSz="685800" eaLnBrk="1" fontAlgn="auto" hangingPunct="1">
              <a:spcBef>
                <a:spcPts val="0"/>
              </a:spcBef>
              <a:spcAft>
                <a:spcPts val="0"/>
              </a:spcAft>
              <a:defRPr/>
            </a:pPr>
            <a:r>
              <a:rPr lang="en-US" dirty="0">
                <a:solidFill>
                  <a:srgbClr val="93530B"/>
                </a:solidFill>
                <a:latin typeface="Calibri" panose="020F0502020204030204"/>
                <a:ea typeface="+mn-ea"/>
                <a:cs typeface="+mn-cs"/>
              </a:rPr>
              <a:t>Junctional peptide example:</a:t>
            </a:r>
          </a:p>
        </p:txBody>
      </p:sp>
      <p:sp>
        <p:nvSpPr>
          <p:cNvPr id="38" name="Rectangle 37">
            <a:extLst>
              <a:ext uri="{FF2B5EF4-FFF2-40B4-BE49-F238E27FC236}">
                <a16:creationId xmlns:a16="http://schemas.microsoft.com/office/drawing/2014/main" id="{8C71E6FE-BCE3-ED46-903F-5A5D5B773762}"/>
              </a:ext>
            </a:extLst>
          </p:cNvPr>
          <p:cNvSpPr/>
          <p:nvPr/>
        </p:nvSpPr>
        <p:spPr>
          <a:xfrm>
            <a:off x="4030395" y="5825420"/>
            <a:ext cx="5113605" cy="261610"/>
          </a:xfrm>
          <a:prstGeom prst="rect">
            <a:avLst/>
          </a:prstGeom>
        </p:spPr>
        <p:txBody>
          <a:bodyPr wrap="square">
            <a:spAutoFit/>
          </a:bodyPr>
          <a:lstStyle/>
          <a:p>
            <a:pPr marL="342884" indent="-342884" algn="r" defTabSz="342900" eaLnBrk="1" fontAlgn="auto" hangingPunct="1">
              <a:spcBef>
                <a:spcPts val="0"/>
              </a:spcBef>
              <a:spcAft>
                <a:spcPts val="0"/>
              </a:spcAft>
              <a:defRPr/>
            </a:pPr>
            <a:r>
              <a:rPr lang="en-US" sz="1100" b="1" dirty="0">
                <a:solidFill>
                  <a:srgbClr val="000000"/>
                </a:solidFill>
                <a:latin typeface="Arial" panose="020B0604020202020204" pitchFamily="34" charset="0"/>
                <a:ea typeface="DengXian" panose="02010600030101010101" pitchFamily="2" charset="-122"/>
                <a:cs typeface="Arial" panose="020B0604020202020204" pitchFamily="34" charset="0"/>
              </a:rPr>
              <a:t>https://</a:t>
            </a:r>
            <a:r>
              <a:rPr lang="en-US" sz="1100" b="1" dirty="0" err="1">
                <a:solidFill>
                  <a:srgbClr val="000000"/>
                </a:solidFill>
                <a:latin typeface="Arial" panose="020B0604020202020204" pitchFamily="34" charset="0"/>
                <a:ea typeface="DengXian" panose="02010600030101010101" pitchFamily="2" charset="-122"/>
                <a:cs typeface="Arial" panose="020B0604020202020204" pitchFamily="34" charset="0"/>
              </a:rPr>
              <a:t>www.maherlab.com</a:t>
            </a:r>
            <a:r>
              <a:rPr lang="en-US" sz="1100" b="1" dirty="0">
                <a:solidFill>
                  <a:srgbClr val="000000"/>
                </a:solidFill>
                <a:latin typeface="Arial" panose="020B0604020202020204" pitchFamily="34" charset="0"/>
                <a:ea typeface="DengXian" panose="02010600030101010101" pitchFamily="2" charset="-122"/>
                <a:cs typeface="Arial" panose="020B0604020202020204" pitchFamily="34" charset="0"/>
              </a:rPr>
              <a:t>/</a:t>
            </a:r>
            <a:r>
              <a:rPr lang="en-US" sz="1100" b="1" dirty="0" err="1">
                <a:solidFill>
                  <a:srgbClr val="000000"/>
                </a:solidFill>
                <a:latin typeface="Arial" panose="020B0604020202020204" pitchFamily="34" charset="0"/>
                <a:ea typeface="DengXian" panose="02010600030101010101" pitchFamily="2" charset="-122"/>
                <a:cs typeface="Arial" panose="020B0604020202020204" pitchFamily="34" charset="0"/>
              </a:rPr>
              <a:t>peptransdb-circrna</a:t>
            </a:r>
            <a:endParaRPr lang="en-US" sz="1100" b="1" dirty="0">
              <a:solidFill>
                <a:srgbClr val="000000"/>
              </a:solidFill>
              <a:latin typeface="Arial" panose="020B0604020202020204" pitchFamily="34" charset="0"/>
              <a:ea typeface="DengXian" panose="02010600030101010101" pitchFamily="2" charset="-122"/>
              <a:cs typeface="Arial" panose="020B0604020202020204" pitchFamily="34" charset="0"/>
            </a:endParaRPr>
          </a:p>
        </p:txBody>
      </p:sp>
      <p:grpSp>
        <p:nvGrpSpPr>
          <p:cNvPr id="21" name="Group 20">
            <a:extLst>
              <a:ext uri="{FF2B5EF4-FFF2-40B4-BE49-F238E27FC236}">
                <a16:creationId xmlns:a16="http://schemas.microsoft.com/office/drawing/2014/main" id="{84EE82EF-F30E-D2F7-412C-661955206F7F}"/>
              </a:ext>
            </a:extLst>
          </p:cNvPr>
          <p:cNvGrpSpPr/>
          <p:nvPr/>
        </p:nvGrpSpPr>
        <p:grpSpPr>
          <a:xfrm>
            <a:off x="6383877" y="3806548"/>
            <a:ext cx="1932895" cy="1996634"/>
            <a:chOff x="8342080" y="3394314"/>
            <a:chExt cx="2577193" cy="2662179"/>
          </a:xfrm>
        </p:grpSpPr>
        <p:sp>
          <p:nvSpPr>
            <p:cNvPr id="4" name="Donut 3">
              <a:extLst>
                <a:ext uri="{FF2B5EF4-FFF2-40B4-BE49-F238E27FC236}">
                  <a16:creationId xmlns:a16="http://schemas.microsoft.com/office/drawing/2014/main" id="{BDE947DB-208A-43BB-8610-ED80540F8B73}"/>
                </a:ext>
              </a:extLst>
            </p:cNvPr>
            <p:cNvSpPr/>
            <p:nvPr/>
          </p:nvSpPr>
          <p:spPr>
            <a:xfrm>
              <a:off x="8737413" y="3881786"/>
              <a:ext cx="1769656" cy="1767547"/>
            </a:xfrm>
            <a:prstGeom prst="donut">
              <a:avLst>
                <a:gd name="adj" fmla="val 12883"/>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8100" eaLnBrk="1" fontAlgn="auto" hangingPunct="1">
                <a:spcBef>
                  <a:spcPts val="0"/>
                </a:spcBef>
                <a:spcAft>
                  <a:spcPts val="0"/>
                </a:spcAft>
                <a:defRPr/>
              </a:pPr>
              <a:endParaRPr lang="en-US" sz="938">
                <a:solidFill>
                  <a:srgbClr val="000000"/>
                </a:solidFill>
                <a:latin typeface="Calibri" panose="020F0502020204030204"/>
              </a:endParaRPr>
            </a:p>
          </p:txBody>
        </p:sp>
        <p:sp>
          <p:nvSpPr>
            <p:cNvPr id="9" name="TextBox 8">
              <a:extLst>
                <a:ext uri="{FF2B5EF4-FFF2-40B4-BE49-F238E27FC236}">
                  <a16:creationId xmlns:a16="http://schemas.microsoft.com/office/drawing/2014/main" id="{13A61B39-D53F-0A6F-A226-EBDE97134446}"/>
                </a:ext>
              </a:extLst>
            </p:cNvPr>
            <p:cNvSpPr txBox="1"/>
            <p:nvPr/>
          </p:nvSpPr>
          <p:spPr>
            <a:xfrm>
              <a:off x="9593828" y="4112543"/>
              <a:ext cx="402248" cy="369332"/>
            </a:xfrm>
            <a:prstGeom prst="rect">
              <a:avLst/>
            </a:prstGeom>
            <a:noFill/>
          </p:spPr>
          <p:txBody>
            <a:bodyPr wrap="none" rtlCol="0">
              <a:spAutoFit/>
            </a:bodyPr>
            <a:lstStyle/>
            <a:p>
              <a:pPr algn="ctr" defTabSz="238100" eaLnBrk="1" fontAlgn="auto" hangingPunct="1">
                <a:spcBef>
                  <a:spcPts val="0"/>
                </a:spcBef>
                <a:spcAft>
                  <a:spcPts val="0"/>
                </a:spcAft>
                <a:defRPr/>
              </a:pPr>
              <a:r>
                <a:rPr lang="en-US" sz="1200" dirty="0">
                  <a:solidFill>
                    <a:srgbClr val="000000"/>
                  </a:solidFill>
                  <a:latin typeface="Calibri" panose="020F0502020204030204" pitchFamily="34" charset="0"/>
                  <a:ea typeface="+mn-ea"/>
                  <a:cs typeface="Calibri" panose="020F0502020204030204" pitchFamily="34" charset="0"/>
                </a:rPr>
                <a:t>5’</a:t>
              </a:r>
            </a:p>
          </p:txBody>
        </p:sp>
        <p:sp>
          <p:nvSpPr>
            <p:cNvPr id="10" name="TextBox 9">
              <a:extLst>
                <a:ext uri="{FF2B5EF4-FFF2-40B4-BE49-F238E27FC236}">
                  <a16:creationId xmlns:a16="http://schemas.microsoft.com/office/drawing/2014/main" id="{476373AA-E16D-42AC-9824-5D52031DFC86}"/>
                </a:ext>
              </a:extLst>
            </p:cNvPr>
            <p:cNvSpPr txBox="1"/>
            <p:nvPr/>
          </p:nvSpPr>
          <p:spPr>
            <a:xfrm>
              <a:off x="9264469" y="4109674"/>
              <a:ext cx="402248" cy="369332"/>
            </a:xfrm>
            <a:prstGeom prst="rect">
              <a:avLst/>
            </a:prstGeom>
            <a:noFill/>
          </p:spPr>
          <p:txBody>
            <a:bodyPr wrap="none" rtlCol="0">
              <a:spAutoFit/>
            </a:bodyPr>
            <a:lstStyle/>
            <a:p>
              <a:pPr algn="ctr" defTabSz="238100" eaLnBrk="1" fontAlgn="auto" hangingPunct="1">
                <a:spcBef>
                  <a:spcPts val="0"/>
                </a:spcBef>
                <a:spcAft>
                  <a:spcPts val="0"/>
                </a:spcAft>
                <a:defRPr/>
              </a:pPr>
              <a:r>
                <a:rPr lang="en-US" sz="1200" dirty="0">
                  <a:solidFill>
                    <a:srgbClr val="000000"/>
                  </a:solidFill>
                  <a:latin typeface="Calibri" panose="020F0502020204030204" pitchFamily="34" charset="0"/>
                  <a:ea typeface="+mn-ea"/>
                  <a:cs typeface="Calibri" panose="020F0502020204030204" pitchFamily="34" charset="0"/>
                </a:rPr>
                <a:t>3’</a:t>
              </a:r>
            </a:p>
          </p:txBody>
        </p:sp>
        <p:sp>
          <p:nvSpPr>
            <p:cNvPr id="13" name="Block Arc 12">
              <a:extLst>
                <a:ext uri="{FF2B5EF4-FFF2-40B4-BE49-F238E27FC236}">
                  <a16:creationId xmlns:a16="http://schemas.microsoft.com/office/drawing/2014/main" id="{A7EF556B-B543-38E5-9D7C-1C4D0C165503}"/>
                </a:ext>
              </a:extLst>
            </p:cNvPr>
            <p:cNvSpPr>
              <a:spLocks noChangeAspect="1"/>
            </p:cNvSpPr>
            <p:nvPr/>
          </p:nvSpPr>
          <p:spPr>
            <a:xfrm rot="16200000">
              <a:off x="8354530" y="3491750"/>
              <a:ext cx="2569166" cy="2560320"/>
            </a:xfrm>
            <a:prstGeom prst="blockArc">
              <a:avLst>
                <a:gd name="adj1" fmla="val 18141741"/>
                <a:gd name="adj2" fmla="val 21557451"/>
                <a:gd name="adj3" fmla="val 9774"/>
              </a:avLst>
            </a:prstGeom>
            <a:solidFill>
              <a:srgbClr val="FFF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Block Arc 14">
              <a:extLst>
                <a:ext uri="{FF2B5EF4-FFF2-40B4-BE49-F238E27FC236}">
                  <a16:creationId xmlns:a16="http://schemas.microsoft.com/office/drawing/2014/main" id="{EF8967E1-7C3D-839F-2A48-C0CC4458FD27}"/>
                </a:ext>
              </a:extLst>
            </p:cNvPr>
            <p:cNvSpPr>
              <a:spLocks noChangeAspect="1"/>
            </p:cNvSpPr>
            <p:nvPr/>
          </p:nvSpPr>
          <p:spPr>
            <a:xfrm rot="5400000" flipH="1">
              <a:off x="8337658" y="3491749"/>
              <a:ext cx="2569166" cy="2560320"/>
            </a:xfrm>
            <a:prstGeom prst="blockArc">
              <a:avLst>
                <a:gd name="adj1" fmla="val 19836337"/>
                <a:gd name="adj2" fmla="val 21557451"/>
                <a:gd name="adj3" fmla="val 9774"/>
              </a:avLst>
            </a:prstGeom>
            <a:solidFill>
              <a:srgbClr val="94B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B2845960-E1AC-1917-0F11-CCC80F981B55}"/>
                </a:ext>
              </a:extLst>
            </p:cNvPr>
            <p:cNvCxnSpPr>
              <a:cxnSpLocks/>
            </p:cNvCxnSpPr>
            <p:nvPr/>
          </p:nvCxnSpPr>
          <p:spPr>
            <a:xfrm>
              <a:off x="9634491" y="3394314"/>
              <a:ext cx="0" cy="869249"/>
            </a:xfrm>
            <a:prstGeom prst="line">
              <a:avLst/>
            </a:prstGeom>
            <a:noFill/>
            <a:ln w="12700" cap="flat" cmpd="sng" algn="ctr">
              <a:solidFill>
                <a:srgbClr val="E7E6E6">
                  <a:lumMod val="50000"/>
                </a:srgbClr>
              </a:solidFill>
              <a:prstDash val="dash"/>
              <a:miter lim="800000"/>
            </a:ln>
            <a:effectLst/>
          </p:spPr>
        </p:cxnSp>
        <p:sp>
          <p:nvSpPr>
            <p:cNvPr id="19" name="Block Arc 18">
              <a:extLst>
                <a:ext uri="{FF2B5EF4-FFF2-40B4-BE49-F238E27FC236}">
                  <a16:creationId xmlns:a16="http://schemas.microsoft.com/office/drawing/2014/main" id="{C0D5584D-01FD-C2C3-9BB3-6C6B8FAE10AE}"/>
                </a:ext>
              </a:extLst>
            </p:cNvPr>
            <p:cNvSpPr>
              <a:spLocks noChangeAspect="1"/>
            </p:cNvSpPr>
            <p:nvPr/>
          </p:nvSpPr>
          <p:spPr>
            <a:xfrm rot="4977771" flipH="1">
              <a:off x="8337657" y="3491749"/>
              <a:ext cx="2569166" cy="2560320"/>
            </a:xfrm>
            <a:prstGeom prst="blockArc">
              <a:avLst>
                <a:gd name="adj1" fmla="val 20735191"/>
                <a:gd name="adj2" fmla="val 21557451"/>
                <a:gd name="adj3" fmla="val 9774"/>
              </a:avLst>
            </a:prstGeom>
            <a:solidFill>
              <a:srgbClr val="D4A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17C5749F-52BB-C2FE-A589-FD85BE1D7828}"/>
                </a:ext>
              </a:extLst>
            </p:cNvPr>
            <p:cNvSpPr txBox="1"/>
            <p:nvPr/>
          </p:nvSpPr>
          <p:spPr>
            <a:xfrm>
              <a:off x="9471985" y="3419942"/>
              <a:ext cx="412933" cy="400109"/>
            </a:xfrm>
            <a:prstGeom prst="rect">
              <a:avLst/>
            </a:prstGeom>
            <a:noFill/>
          </p:spPr>
          <p:txBody>
            <a:bodyPr wrap="none" rtlCol="0">
              <a:spAutoFit/>
            </a:bodyPr>
            <a:lstStyle/>
            <a:p>
              <a:r>
                <a:rPr lang="en-US" altLang="zh-CN" sz="1350" dirty="0"/>
                <a:t>G</a:t>
              </a:r>
              <a:endParaRPr lang="en-US" sz="1350" dirty="0"/>
            </a:p>
          </p:txBody>
        </p:sp>
      </p:grpSp>
      <p:pic>
        <p:nvPicPr>
          <p:cNvPr id="37" name="Picture 36">
            <a:extLst>
              <a:ext uri="{FF2B5EF4-FFF2-40B4-BE49-F238E27FC236}">
                <a16:creationId xmlns:a16="http://schemas.microsoft.com/office/drawing/2014/main" id="{12226D59-4293-7642-8AEE-55E66BE533AE}"/>
              </a:ext>
            </a:extLst>
          </p:cNvPr>
          <p:cNvPicPr>
            <a:picLocks noChangeAspect="1"/>
          </p:cNvPicPr>
          <p:nvPr/>
        </p:nvPicPr>
        <p:blipFill>
          <a:blip r:embed="rId2"/>
          <a:stretch>
            <a:fillRect/>
          </a:stretch>
        </p:blipFill>
        <p:spPr>
          <a:xfrm>
            <a:off x="454118" y="3505545"/>
            <a:ext cx="5747931" cy="2097104"/>
          </a:xfrm>
          <a:prstGeom prst="rect">
            <a:avLst/>
          </a:prstGeom>
          <a:ln>
            <a:noFill/>
          </a:ln>
        </p:spPr>
      </p:pic>
      <p:sp>
        <p:nvSpPr>
          <p:cNvPr id="2" name="Rectangle 1">
            <a:extLst>
              <a:ext uri="{FF2B5EF4-FFF2-40B4-BE49-F238E27FC236}">
                <a16:creationId xmlns:a16="http://schemas.microsoft.com/office/drawing/2014/main" id="{F3DBFF05-BC68-A5B1-9EA1-F4C968ABF64F}"/>
              </a:ext>
            </a:extLst>
          </p:cNvPr>
          <p:cNvSpPr/>
          <p:nvPr/>
        </p:nvSpPr>
        <p:spPr>
          <a:xfrm>
            <a:off x="2920395" y="5274240"/>
            <a:ext cx="890374" cy="122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FD3CCD-52D3-59F9-67B6-E107D1C34B53}"/>
              </a:ext>
            </a:extLst>
          </p:cNvPr>
          <p:cNvSpPr/>
          <p:nvPr/>
        </p:nvSpPr>
        <p:spPr>
          <a:xfrm>
            <a:off x="432707" y="3518804"/>
            <a:ext cx="8309618" cy="2117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2FC251B-404D-DA05-EC6C-F975C8D83CA7}"/>
              </a:ext>
            </a:extLst>
          </p:cNvPr>
          <p:cNvSpPr>
            <a:spLocks noGrp="1"/>
          </p:cNvSpPr>
          <p:nvPr>
            <p:ph type="title"/>
          </p:nvPr>
        </p:nvSpPr>
        <p:spPr>
          <a:xfrm>
            <a:off x="0" y="186650"/>
            <a:ext cx="9144000" cy="609600"/>
          </a:xfrm>
        </p:spPr>
        <p:txBody>
          <a:bodyPr/>
          <a:lstStyle/>
          <a:p>
            <a:r>
              <a:rPr lang="en-US" sz="2800" dirty="0"/>
              <a:t>Identified novel peptide encoded </a:t>
            </a:r>
            <a:r>
              <a:rPr lang="en-US" sz="2800" dirty="0" err="1"/>
              <a:t>circRNAs</a:t>
            </a:r>
            <a:r>
              <a:rPr lang="en-US" sz="2800" dirty="0"/>
              <a:t> via </a:t>
            </a:r>
            <a:r>
              <a:rPr lang="en-US" sz="2800" dirty="0" err="1"/>
              <a:t>PepTransDB</a:t>
            </a:r>
            <a:endParaRPr lang="en-US" sz="2800" dirty="0"/>
          </a:p>
        </p:txBody>
      </p:sp>
    </p:spTree>
    <p:extLst>
      <p:ext uri="{BB962C8B-B14F-4D97-AF65-F5344CB8AC3E}">
        <p14:creationId xmlns:p14="http://schemas.microsoft.com/office/powerpoint/2010/main" val="1097529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17C842-F1F9-DFA4-95E3-DE598D02ADA6}"/>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10444" r="6938"/>
          <a:stretch/>
        </p:blipFill>
        <p:spPr>
          <a:xfrm>
            <a:off x="1061121" y="1415370"/>
            <a:ext cx="3485477" cy="3771567"/>
          </a:xfrm>
          <a:prstGeom prst="rect">
            <a:avLst/>
          </a:prstGeom>
        </p:spPr>
      </p:pic>
      <p:pic>
        <p:nvPicPr>
          <p:cNvPr id="7" name="Picture 6">
            <a:extLst>
              <a:ext uri="{FF2B5EF4-FFF2-40B4-BE49-F238E27FC236}">
                <a16:creationId xmlns:a16="http://schemas.microsoft.com/office/drawing/2014/main" id="{E37F7BAC-1ECA-A30D-568D-6A70DE3647E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2522" r="11476"/>
          <a:stretch/>
        </p:blipFill>
        <p:spPr>
          <a:xfrm>
            <a:off x="4876800" y="1415370"/>
            <a:ext cx="3633398" cy="3771567"/>
          </a:xfrm>
          <a:prstGeom prst="rect">
            <a:avLst/>
          </a:prstGeom>
        </p:spPr>
      </p:pic>
      <p:sp>
        <p:nvSpPr>
          <p:cNvPr id="5" name="Rectangle 4">
            <a:extLst>
              <a:ext uri="{FF2B5EF4-FFF2-40B4-BE49-F238E27FC236}">
                <a16:creationId xmlns:a16="http://schemas.microsoft.com/office/drawing/2014/main" id="{CE78FEC5-2317-95A9-CBCC-1085E59D6596}"/>
              </a:ext>
            </a:extLst>
          </p:cNvPr>
          <p:cNvSpPr/>
          <p:nvPr/>
        </p:nvSpPr>
        <p:spPr>
          <a:xfrm>
            <a:off x="4648200" y="5723751"/>
            <a:ext cx="4572000" cy="300082"/>
          </a:xfrm>
          <a:prstGeom prst="rect">
            <a:avLst/>
          </a:prstGeom>
        </p:spPr>
        <p:txBody>
          <a:bodyPr>
            <a:spAutoFit/>
          </a:bodyPr>
          <a:lstStyle/>
          <a:p>
            <a:pPr marL="342884" indent="-342884" algn="r" defTabSz="342900" eaLnBrk="1" fontAlgn="auto" hangingPunct="1">
              <a:spcBef>
                <a:spcPts val="0"/>
              </a:spcBef>
              <a:spcAft>
                <a:spcPts val="0"/>
              </a:spcAft>
              <a:defRPr/>
            </a:pPr>
            <a:r>
              <a:rPr lang="en-US" sz="675" dirty="0">
                <a:solidFill>
                  <a:srgbClr val="595959"/>
                </a:solidFill>
                <a:latin typeface="Calibri" panose="020F0502020204030204" pitchFamily="34" charset="0"/>
                <a:ea typeface="DengXian" panose="02010600030101010101" pitchFamily="2" charset="-122"/>
                <a:cs typeface="Calibri" panose="020F0502020204030204" pitchFamily="34" charset="0"/>
              </a:rPr>
              <a:t>Vo, J.N., et al., </a:t>
            </a:r>
            <a:r>
              <a:rPr lang="en-US" sz="675" i="1" dirty="0">
                <a:solidFill>
                  <a:srgbClr val="595959"/>
                </a:solidFill>
                <a:latin typeface="Calibri" panose="020F0502020204030204" pitchFamily="34" charset="0"/>
                <a:ea typeface="DengXian" panose="02010600030101010101" pitchFamily="2" charset="-122"/>
                <a:cs typeface="Calibri" panose="020F0502020204030204" pitchFamily="34" charset="0"/>
              </a:rPr>
              <a:t>The Landscape of Circular RNA in Cancer.</a:t>
            </a:r>
            <a:r>
              <a:rPr lang="en-US" sz="675" dirty="0">
                <a:solidFill>
                  <a:srgbClr val="595959"/>
                </a:solidFill>
                <a:latin typeface="Calibri" panose="020F0502020204030204" pitchFamily="34" charset="0"/>
                <a:ea typeface="DengXian" panose="02010600030101010101" pitchFamily="2" charset="-122"/>
                <a:cs typeface="Calibri" panose="020F0502020204030204" pitchFamily="34" charset="0"/>
              </a:rPr>
              <a:t> Cell, 2019.</a:t>
            </a:r>
          </a:p>
          <a:p>
            <a:pPr marL="342884" indent="-342884" algn="r" defTabSz="342900">
              <a:defRPr/>
            </a:pPr>
            <a:r>
              <a:rPr lang="en-US" sz="675" dirty="0" err="1">
                <a:solidFill>
                  <a:srgbClr val="595959"/>
                </a:solidFill>
                <a:latin typeface="Calibri" panose="020F0502020204030204" pitchFamily="34" charset="0"/>
                <a:cs typeface="Calibri" panose="020F0502020204030204" pitchFamily="34" charset="0"/>
              </a:rPr>
              <a:t>Glažar</a:t>
            </a:r>
            <a:r>
              <a:rPr lang="en-US" sz="675" dirty="0">
                <a:solidFill>
                  <a:srgbClr val="595959"/>
                </a:solidFill>
                <a:latin typeface="Calibri" panose="020F0502020204030204" pitchFamily="34" charset="0"/>
                <a:cs typeface="Calibri" panose="020F0502020204030204" pitchFamily="34" charset="0"/>
              </a:rPr>
              <a:t>, P., </a:t>
            </a:r>
            <a:r>
              <a:rPr lang="en-US" sz="675" dirty="0" err="1">
                <a:solidFill>
                  <a:srgbClr val="595959"/>
                </a:solidFill>
                <a:latin typeface="Calibri" panose="020F0502020204030204" pitchFamily="34" charset="0"/>
                <a:cs typeface="Calibri" panose="020F0502020204030204" pitchFamily="34" charset="0"/>
              </a:rPr>
              <a:t>Papavasileiou</a:t>
            </a:r>
            <a:r>
              <a:rPr lang="en-US" sz="675" dirty="0">
                <a:solidFill>
                  <a:srgbClr val="595959"/>
                </a:solidFill>
                <a:latin typeface="Calibri" panose="020F0502020204030204" pitchFamily="34" charset="0"/>
                <a:cs typeface="Calibri" panose="020F0502020204030204" pitchFamily="34" charset="0"/>
              </a:rPr>
              <a:t>, P., </a:t>
            </a:r>
            <a:r>
              <a:rPr lang="en-US" sz="675" dirty="0" err="1">
                <a:solidFill>
                  <a:srgbClr val="595959"/>
                </a:solidFill>
                <a:latin typeface="Calibri" panose="020F0502020204030204" pitchFamily="34" charset="0"/>
                <a:cs typeface="Calibri" panose="020F0502020204030204" pitchFamily="34" charset="0"/>
              </a:rPr>
              <a:t>Rajewsky</a:t>
            </a:r>
            <a:r>
              <a:rPr lang="en-US" sz="675" dirty="0">
                <a:solidFill>
                  <a:srgbClr val="595959"/>
                </a:solidFill>
                <a:latin typeface="Calibri" panose="020F0502020204030204" pitchFamily="34" charset="0"/>
                <a:cs typeface="Calibri" panose="020F0502020204030204" pitchFamily="34" charset="0"/>
              </a:rPr>
              <a:t>, N., </a:t>
            </a:r>
            <a:r>
              <a:rPr lang="en-US" sz="675" i="1" dirty="0" err="1">
                <a:solidFill>
                  <a:srgbClr val="595959"/>
                </a:solidFill>
                <a:latin typeface="Calibri" panose="020F0502020204030204" pitchFamily="34" charset="0"/>
                <a:cs typeface="Calibri" panose="020F0502020204030204" pitchFamily="34" charset="0"/>
              </a:rPr>
              <a:t>circBase</a:t>
            </a:r>
            <a:r>
              <a:rPr lang="en-US" sz="675" i="1" dirty="0">
                <a:solidFill>
                  <a:srgbClr val="595959"/>
                </a:solidFill>
                <a:latin typeface="Calibri" panose="020F0502020204030204" pitchFamily="34" charset="0"/>
                <a:cs typeface="Calibri" panose="020F0502020204030204" pitchFamily="34" charset="0"/>
              </a:rPr>
              <a:t>: a database for circular RNAs.</a:t>
            </a:r>
            <a:r>
              <a:rPr lang="en-US" sz="675" dirty="0">
                <a:solidFill>
                  <a:srgbClr val="595959"/>
                </a:solidFill>
                <a:latin typeface="Calibri" panose="020F0502020204030204" pitchFamily="34" charset="0"/>
                <a:cs typeface="Calibri" panose="020F0502020204030204" pitchFamily="34" charset="0"/>
              </a:rPr>
              <a:t> RNA, 2014.</a:t>
            </a:r>
            <a:endParaRPr lang="en-US" sz="675" dirty="0">
              <a:solidFill>
                <a:srgbClr val="595959"/>
              </a:solidFill>
              <a:latin typeface="Calibri" panose="020F0502020204030204" pitchFamily="34" charset="0"/>
              <a:ea typeface="DengXian" panose="02010600030101010101" pitchFamily="2" charset="-122"/>
              <a:cs typeface="Calibri" panose="020F0502020204030204" pitchFamily="34" charset="0"/>
            </a:endParaRPr>
          </a:p>
        </p:txBody>
      </p:sp>
      <p:sp>
        <p:nvSpPr>
          <p:cNvPr id="13" name="TextBox 12">
            <a:extLst>
              <a:ext uri="{FF2B5EF4-FFF2-40B4-BE49-F238E27FC236}">
                <a16:creationId xmlns:a16="http://schemas.microsoft.com/office/drawing/2014/main" id="{71CC290F-24EE-23BE-4124-CC4DF09EDA44}"/>
              </a:ext>
            </a:extLst>
          </p:cNvPr>
          <p:cNvSpPr txBox="1"/>
          <p:nvPr/>
        </p:nvSpPr>
        <p:spPr>
          <a:xfrm>
            <a:off x="1541509" y="5296711"/>
            <a:ext cx="4320470" cy="854080"/>
          </a:xfrm>
          <a:prstGeom prst="rect">
            <a:avLst/>
          </a:prstGeom>
          <a:solidFill>
            <a:srgbClr val="FFFEFD"/>
          </a:solidFill>
          <a:ln>
            <a:noFill/>
          </a:ln>
        </p:spPr>
        <p:txBody>
          <a:bodyPr wrap="square">
            <a:spAutoFit/>
          </a:bodyPr>
          <a:lstStyle/>
          <a:p>
            <a:pPr marL="214313" indent="-214313">
              <a:buFont typeface="Wingdings" pitchFamily="2" charset="2"/>
              <a:buChar char="v"/>
            </a:pPr>
            <a:r>
              <a:rPr lang="en-US" sz="1650" b="1" i="1" dirty="0">
                <a:solidFill>
                  <a:srgbClr val="FF0000"/>
                </a:solidFill>
                <a:latin typeface="Calibri" panose="020F0502020204030204" pitchFamily="34" charset="0"/>
                <a:cs typeface="Calibri" panose="020F0502020204030204" pitchFamily="34" charset="0"/>
              </a:rPr>
              <a:t>What was missing in short-read?</a:t>
            </a:r>
          </a:p>
          <a:p>
            <a:pPr marL="214313" indent="-214313">
              <a:buFont typeface="Wingdings" pitchFamily="2" charset="2"/>
              <a:buChar char="v"/>
            </a:pPr>
            <a:r>
              <a:rPr lang="en-US" sz="1650" b="1" i="1" dirty="0">
                <a:solidFill>
                  <a:srgbClr val="FF0000"/>
                </a:solidFill>
                <a:latin typeface="Calibri" panose="020F0502020204030204" pitchFamily="34" charset="0"/>
                <a:cs typeface="Calibri" panose="020F0502020204030204" pitchFamily="34" charset="0"/>
              </a:rPr>
              <a:t>How can we leverage long-read data to improve short-read results?</a:t>
            </a:r>
          </a:p>
        </p:txBody>
      </p:sp>
      <p:sp>
        <p:nvSpPr>
          <p:cNvPr id="2" name="Title 1">
            <a:extLst>
              <a:ext uri="{FF2B5EF4-FFF2-40B4-BE49-F238E27FC236}">
                <a16:creationId xmlns:a16="http://schemas.microsoft.com/office/drawing/2014/main" id="{9758777C-611A-4FFB-9EA7-8D03DEE44C0D}"/>
              </a:ext>
            </a:extLst>
          </p:cNvPr>
          <p:cNvSpPr>
            <a:spLocks noGrp="1"/>
          </p:cNvSpPr>
          <p:nvPr>
            <p:ph type="title"/>
          </p:nvPr>
        </p:nvSpPr>
        <p:spPr>
          <a:xfrm>
            <a:off x="114298" y="350964"/>
            <a:ext cx="8915400" cy="609600"/>
          </a:xfrm>
        </p:spPr>
        <p:txBody>
          <a:bodyPr/>
          <a:lstStyle/>
          <a:p>
            <a:r>
              <a:rPr lang="en-US" dirty="0"/>
              <a:t>Higher percentage of novel </a:t>
            </a:r>
            <a:r>
              <a:rPr lang="en-US" dirty="0" err="1"/>
              <a:t>circRNAs</a:t>
            </a:r>
            <a:r>
              <a:rPr lang="en-US" dirty="0"/>
              <a:t> were detected via long-read sequencing</a:t>
            </a:r>
          </a:p>
        </p:txBody>
      </p:sp>
      <p:sp>
        <p:nvSpPr>
          <p:cNvPr id="3" name="TextBox 2">
            <a:extLst>
              <a:ext uri="{FF2B5EF4-FFF2-40B4-BE49-F238E27FC236}">
                <a16:creationId xmlns:a16="http://schemas.microsoft.com/office/drawing/2014/main" id="{15C0A41C-E1D7-61F3-1936-280E923C2630}"/>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Unpublished</a:t>
            </a:r>
          </a:p>
        </p:txBody>
      </p:sp>
    </p:spTree>
    <p:extLst>
      <p:ext uri="{BB962C8B-B14F-4D97-AF65-F5344CB8AC3E}">
        <p14:creationId xmlns:p14="http://schemas.microsoft.com/office/powerpoint/2010/main" val="216204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17F32FF1-F889-1BB1-8FF6-3811ACB9F6E0}"/>
              </a:ext>
            </a:extLst>
          </p:cNvPr>
          <p:cNvGrpSpPr/>
          <p:nvPr/>
        </p:nvGrpSpPr>
        <p:grpSpPr>
          <a:xfrm>
            <a:off x="1140566" y="1730894"/>
            <a:ext cx="1367456" cy="1634054"/>
            <a:chOff x="1520754" y="841473"/>
            <a:chExt cx="1823275" cy="2178738"/>
          </a:xfrm>
        </p:grpSpPr>
        <p:pic>
          <p:nvPicPr>
            <p:cNvPr id="86" name="Picture 85">
              <a:extLst>
                <a:ext uri="{FF2B5EF4-FFF2-40B4-BE49-F238E27FC236}">
                  <a16:creationId xmlns:a16="http://schemas.microsoft.com/office/drawing/2014/main" id="{C2FE0F7C-ED52-87F8-0046-3EFB726D2351}"/>
                </a:ext>
              </a:extLst>
            </p:cNvPr>
            <p:cNvPicPr>
              <a:picLocks noChangeAspect="1"/>
            </p:cNvPicPr>
            <p:nvPr/>
          </p:nvPicPr>
          <p:blipFill>
            <a:blip r:embed="rId2"/>
            <a:stretch>
              <a:fillRect/>
            </a:stretch>
          </p:blipFill>
          <p:spPr>
            <a:xfrm rot="16200000">
              <a:off x="1809892" y="1724811"/>
              <a:ext cx="1295400" cy="1295400"/>
            </a:xfrm>
            <a:prstGeom prst="rect">
              <a:avLst/>
            </a:prstGeom>
          </p:spPr>
        </p:pic>
        <p:sp>
          <p:nvSpPr>
            <p:cNvPr id="45" name="Right Arrow 44">
              <a:extLst>
                <a:ext uri="{FF2B5EF4-FFF2-40B4-BE49-F238E27FC236}">
                  <a16:creationId xmlns:a16="http://schemas.microsoft.com/office/drawing/2014/main" id="{309C6700-F516-7D9B-7E9A-B369F11EDF7C}"/>
                </a:ext>
              </a:extLst>
            </p:cNvPr>
            <p:cNvSpPr/>
            <p:nvPr/>
          </p:nvSpPr>
          <p:spPr>
            <a:xfrm rot="19800000">
              <a:off x="1520754" y="1287156"/>
              <a:ext cx="870857" cy="609290"/>
            </a:xfrm>
            <a:prstGeom prst="rightArrow">
              <a:avLst/>
            </a:prstGeom>
            <a:solidFill>
              <a:srgbClr val="B3E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alibri" panose="020F0502020204030204" pitchFamily="34" charset="0"/>
                  <a:cs typeface="Calibri" panose="020F0502020204030204" pitchFamily="34" charset="0"/>
                </a:rPr>
                <a:t>Forward primer</a:t>
              </a:r>
            </a:p>
          </p:txBody>
        </p:sp>
        <p:sp>
          <p:nvSpPr>
            <p:cNvPr id="46" name="Left Arrow 45">
              <a:extLst>
                <a:ext uri="{FF2B5EF4-FFF2-40B4-BE49-F238E27FC236}">
                  <a16:creationId xmlns:a16="http://schemas.microsoft.com/office/drawing/2014/main" id="{60FE3E51-9BE6-2074-9561-071EC923BF87}"/>
                </a:ext>
              </a:extLst>
            </p:cNvPr>
            <p:cNvSpPr/>
            <p:nvPr/>
          </p:nvSpPr>
          <p:spPr>
            <a:xfrm rot="1800000">
              <a:off x="2536485" y="1299715"/>
              <a:ext cx="807544" cy="578863"/>
            </a:xfrm>
            <a:prstGeom prst="leftArrow">
              <a:avLst/>
            </a:prstGeom>
            <a:solidFill>
              <a:srgbClr val="B3E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alibri" panose="020F0502020204030204" pitchFamily="34" charset="0"/>
                  <a:cs typeface="Calibri" panose="020F0502020204030204" pitchFamily="34" charset="0"/>
                </a:rPr>
                <a:t>Reverse primer</a:t>
              </a:r>
            </a:p>
          </p:txBody>
        </p:sp>
        <p:sp>
          <p:nvSpPr>
            <p:cNvPr id="47" name="TextBox 46">
              <a:extLst>
                <a:ext uri="{FF2B5EF4-FFF2-40B4-BE49-F238E27FC236}">
                  <a16:creationId xmlns:a16="http://schemas.microsoft.com/office/drawing/2014/main" id="{8561CA2F-16B5-0A98-E02D-45295D5C2B5A}"/>
                </a:ext>
              </a:extLst>
            </p:cNvPr>
            <p:cNvSpPr txBox="1"/>
            <p:nvPr/>
          </p:nvSpPr>
          <p:spPr>
            <a:xfrm>
              <a:off x="1633636" y="841473"/>
              <a:ext cx="1637627" cy="338555"/>
            </a:xfrm>
            <a:prstGeom prst="rect">
              <a:avLst/>
            </a:prstGeom>
            <a:noFill/>
          </p:spPr>
          <p:txBody>
            <a:bodyPr wrap="none" rtlCol="0">
              <a:spAutoFit/>
            </a:bodyPr>
            <a:lstStyle/>
            <a:p>
              <a:pPr algn="ctr"/>
              <a:r>
                <a:rPr lang="en-US" sz="1050" dirty="0">
                  <a:latin typeface="Calibri" panose="020F0502020204030204" pitchFamily="34" charset="0"/>
                  <a:cs typeface="Calibri" panose="020F0502020204030204" pitchFamily="34" charset="0"/>
                </a:rPr>
                <a:t>Backsplice junction</a:t>
              </a:r>
            </a:p>
          </p:txBody>
        </p:sp>
        <p:cxnSp>
          <p:nvCxnSpPr>
            <p:cNvPr id="48" name="Straight Connector 47">
              <a:extLst>
                <a:ext uri="{FF2B5EF4-FFF2-40B4-BE49-F238E27FC236}">
                  <a16:creationId xmlns:a16="http://schemas.microsoft.com/office/drawing/2014/main" id="{DCDDEB2F-F27C-8E3B-7576-E200187372EE}"/>
                </a:ext>
              </a:extLst>
            </p:cNvPr>
            <p:cNvCxnSpPr>
              <a:cxnSpLocks/>
              <a:stCxn id="47" idx="2"/>
            </p:cNvCxnSpPr>
            <p:nvPr/>
          </p:nvCxnSpPr>
          <p:spPr>
            <a:xfrm>
              <a:off x="2452450" y="1180028"/>
              <a:ext cx="0" cy="61874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8CEE6CC-9817-5597-7244-16E3714F1A2E}"/>
                </a:ext>
              </a:extLst>
            </p:cNvPr>
            <p:cNvSpPr txBox="1"/>
            <p:nvPr/>
          </p:nvSpPr>
          <p:spPr>
            <a:xfrm>
              <a:off x="2444990" y="1947503"/>
              <a:ext cx="383012" cy="338555"/>
            </a:xfrm>
            <a:prstGeom prst="rect">
              <a:avLst/>
            </a:prstGeom>
            <a:noFill/>
          </p:spPr>
          <p:txBody>
            <a:bodyPr wrap="none" rtlCol="0">
              <a:spAutoFit/>
            </a:bodyPr>
            <a:lstStyle/>
            <a:p>
              <a:pPr algn="ctr" defTabSz="238100" eaLnBrk="1" fontAlgn="auto" hangingPunct="1">
                <a:spcBef>
                  <a:spcPts val="0"/>
                </a:spcBef>
                <a:spcAft>
                  <a:spcPts val="0"/>
                </a:spcAft>
                <a:defRPr/>
              </a:pPr>
              <a:r>
                <a:rPr lang="en-US" sz="1050" dirty="0">
                  <a:solidFill>
                    <a:srgbClr val="000000"/>
                  </a:solidFill>
                  <a:latin typeface="Calibri" panose="020F0502020204030204" pitchFamily="34" charset="0"/>
                  <a:ea typeface="+mn-ea"/>
                  <a:cs typeface="Calibri" panose="020F0502020204030204" pitchFamily="34" charset="0"/>
                </a:rPr>
                <a:t>5’</a:t>
              </a:r>
            </a:p>
          </p:txBody>
        </p:sp>
        <p:sp>
          <p:nvSpPr>
            <p:cNvPr id="88" name="TextBox 87">
              <a:extLst>
                <a:ext uri="{FF2B5EF4-FFF2-40B4-BE49-F238E27FC236}">
                  <a16:creationId xmlns:a16="http://schemas.microsoft.com/office/drawing/2014/main" id="{8FBEE729-BF04-74C7-1EC7-8CA9A12EE1E4}"/>
                </a:ext>
              </a:extLst>
            </p:cNvPr>
            <p:cNvSpPr txBox="1"/>
            <p:nvPr/>
          </p:nvSpPr>
          <p:spPr>
            <a:xfrm>
              <a:off x="2115631" y="1944634"/>
              <a:ext cx="383012" cy="338555"/>
            </a:xfrm>
            <a:prstGeom prst="rect">
              <a:avLst/>
            </a:prstGeom>
            <a:noFill/>
          </p:spPr>
          <p:txBody>
            <a:bodyPr wrap="none" rtlCol="0">
              <a:spAutoFit/>
            </a:bodyPr>
            <a:lstStyle/>
            <a:p>
              <a:pPr algn="ctr" defTabSz="238100" eaLnBrk="1" fontAlgn="auto" hangingPunct="1">
                <a:spcBef>
                  <a:spcPts val="0"/>
                </a:spcBef>
                <a:spcAft>
                  <a:spcPts val="0"/>
                </a:spcAft>
                <a:defRPr/>
              </a:pPr>
              <a:r>
                <a:rPr lang="en-US" sz="1050" dirty="0">
                  <a:solidFill>
                    <a:srgbClr val="000000"/>
                  </a:solidFill>
                  <a:latin typeface="Calibri" panose="020F0502020204030204" pitchFamily="34" charset="0"/>
                  <a:ea typeface="+mn-ea"/>
                  <a:cs typeface="Calibri" panose="020F0502020204030204" pitchFamily="34" charset="0"/>
                </a:rPr>
                <a:t>3’</a:t>
              </a:r>
            </a:p>
          </p:txBody>
        </p:sp>
      </p:grpSp>
      <p:grpSp>
        <p:nvGrpSpPr>
          <p:cNvPr id="95" name="Group 94">
            <a:extLst>
              <a:ext uri="{FF2B5EF4-FFF2-40B4-BE49-F238E27FC236}">
                <a16:creationId xmlns:a16="http://schemas.microsoft.com/office/drawing/2014/main" id="{1BEB75AB-FC48-4265-032E-02C6E83C62E9}"/>
              </a:ext>
            </a:extLst>
          </p:cNvPr>
          <p:cNvGrpSpPr/>
          <p:nvPr/>
        </p:nvGrpSpPr>
        <p:grpSpPr>
          <a:xfrm>
            <a:off x="1058389" y="3390872"/>
            <a:ext cx="1666437" cy="2808327"/>
            <a:chOff x="1411185" y="3244349"/>
            <a:chExt cx="2221916" cy="3744436"/>
          </a:xfrm>
        </p:grpSpPr>
        <p:pic>
          <p:nvPicPr>
            <p:cNvPr id="35" name="Picture 34">
              <a:extLst>
                <a:ext uri="{FF2B5EF4-FFF2-40B4-BE49-F238E27FC236}">
                  <a16:creationId xmlns:a16="http://schemas.microsoft.com/office/drawing/2014/main" id="{1DB4D5FD-C9A5-B277-6475-6B764E6C676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21555"/>
            <a:stretch/>
          </p:blipFill>
          <p:spPr>
            <a:xfrm>
              <a:off x="1411185" y="3691038"/>
              <a:ext cx="1721323" cy="2354358"/>
            </a:xfrm>
            <a:prstGeom prst="rect">
              <a:avLst/>
            </a:prstGeom>
          </p:spPr>
        </p:pic>
        <p:cxnSp>
          <p:nvCxnSpPr>
            <p:cNvPr id="36" name="Straight Arrow Connector 35">
              <a:extLst>
                <a:ext uri="{FF2B5EF4-FFF2-40B4-BE49-F238E27FC236}">
                  <a16:creationId xmlns:a16="http://schemas.microsoft.com/office/drawing/2014/main" id="{2D9DE144-B06B-4D56-04EF-1EB3C65CD56B}"/>
                </a:ext>
              </a:extLst>
            </p:cNvPr>
            <p:cNvCxnSpPr>
              <a:cxnSpLocks/>
            </p:cNvCxnSpPr>
            <p:nvPr/>
          </p:nvCxnSpPr>
          <p:spPr>
            <a:xfrm>
              <a:off x="2464682" y="3244349"/>
              <a:ext cx="0" cy="4466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3A1D7D0-A735-4658-0975-4F292C64980D}"/>
                </a:ext>
              </a:extLst>
            </p:cNvPr>
            <p:cNvSpPr txBox="1"/>
            <p:nvPr/>
          </p:nvSpPr>
          <p:spPr>
            <a:xfrm>
              <a:off x="2441922" y="3275718"/>
              <a:ext cx="1191179" cy="307776"/>
            </a:xfrm>
            <a:prstGeom prst="rect">
              <a:avLst/>
            </a:prstGeom>
            <a:noFill/>
          </p:spPr>
          <p:txBody>
            <a:bodyPr wrap="square" rtlCol="0">
              <a:spAutoFit/>
            </a:bodyPr>
            <a:lstStyle/>
            <a:p>
              <a:pPr algn="ctr"/>
              <a:r>
                <a:rPr lang="en-US" sz="900" b="1" dirty="0">
                  <a:latin typeface="Calibri" panose="020F0502020204030204" pitchFamily="34" charset="0"/>
                  <a:cs typeface="Calibri" panose="020F0502020204030204" pitchFamily="34" charset="0"/>
                </a:rPr>
                <a:t>PCR reaction</a:t>
              </a:r>
            </a:p>
          </p:txBody>
        </p:sp>
        <p:sp>
          <p:nvSpPr>
            <p:cNvPr id="3" name="TextBox 2">
              <a:extLst>
                <a:ext uri="{FF2B5EF4-FFF2-40B4-BE49-F238E27FC236}">
                  <a16:creationId xmlns:a16="http://schemas.microsoft.com/office/drawing/2014/main" id="{D2C089FF-57BA-85FA-7883-0AF29E737D0C}"/>
                </a:ext>
              </a:extLst>
            </p:cNvPr>
            <p:cNvSpPr txBox="1"/>
            <p:nvPr/>
          </p:nvSpPr>
          <p:spPr>
            <a:xfrm rot="16200000">
              <a:off x="1703344" y="6257601"/>
              <a:ext cx="1051999" cy="410369"/>
            </a:xfrm>
            <a:prstGeom prst="rect">
              <a:avLst/>
            </a:prstGeom>
            <a:noFill/>
          </p:spPr>
          <p:txBody>
            <a:bodyPr wrap="none" rtlCol="0">
              <a:spAutoFit/>
            </a:bodyPr>
            <a:lstStyle/>
            <a:p>
              <a:r>
                <a:rPr lang="en-US" altLang="zh-CN" sz="1400" dirty="0">
                  <a:solidFill>
                    <a:srgbClr val="FF0000"/>
                  </a:solidFill>
                  <a:latin typeface="Calibri" panose="020F0502020204030204" pitchFamily="34" charset="0"/>
                  <a:cs typeface="Calibri" panose="020F0502020204030204" pitchFamily="34" charset="0"/>
                </a:rPr>
                <a:t>1618</a:t>
              </a:r>
              <a:r>
                <a:rPr lang="zh-CN" altLang="en-US" sz="1400" dirty="0">
                  <a:solidFill>
                    <a:srgbClr val="FF0000"/>
                  </a:solidFill>
                  <a:latin typeface="Calibri" panose="020F0502020204030204" pitchFamily="34" charset="0"/>
                  <a:cs typeface="Calibri" panose="020F0502020204030204" pitchFamily="34" charset="0"/>
                </a:rPr>
                <a:t> </a:t>
              </a:r>
              <a:r>
                <a:rPr lang="en-US" altLang="zh-CN" sz="1400" dirty="0">
                  <a:solidFill>
                    <a:srgbClr val="FF0000"/>
                  </a:solidFill>
                  <a:latin typeface="Calibri" panose="020F0502020204030204" pitchFamily="34" charset="0"/>
                  <a:cs typeface="Calibri" panose="020F0502020204030204" pitchFamily="34" charset="0"/>
                </a:rPr>
                <a:t>(+)</a:t>
              </a:r>
              <a:endParaRPr lang="en-US" sz="1400"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5E75A23-8801-CB45-60ED-B3B3B0C7A427}"/>
                </a:ext>
              </a:extLst>
            </p:cNvPr>
            <p:cNvSpPr txBox="1"/>
            <p:nvPr/>
          </p:nvSpPr>
          <p:spPr>
            <a:xfrm rot="16200000">
              <a:off x="2065928" y="6242372"/>
              <a:ext cx="1004976" cy="410369"/>
            </a:xfrm>
            <a:prstGeom prst="rect">
              <a:avLst/>
            </a:prstGeom>
            <a:noFill/>
          </p:spPr>
          <p:txBody>
            <a:bodyPr wrap="none" rtlCol="0">
              <a:spAutoFit/>
            </a:bodyPr>
            <a:lstStyle/>
            <a:p>
              <a:r>
                <a:rPr lang="en-US" altLang="zh-CN" sz="1400" dirty="0">
                  <a:solidFill>
                    <a:srgbClr val="FF0000"/>
                  </a:solidFill>
                  <a:latin typeface="Calibri" panose="020F0502020204030204" pitchFamily="34" charset="0"/>
                  <a:cs typeface="Calibri" panose="020F0502020204030204" pitchFamily="34" charset="0"/>
                </a:rPr>
                <a:t>1618</a:t>
              </a:r>
              <a:r>
                <a:rPr lang="zh-CN" altLang="en-US" sz="1400" dirty="0">
                  <a:solidFill>
                    <a:srgbClr val="FF0000"/>
                  </a:solidFill>
                  <a:latin typeface="Calibri" panose="020F0502020204030204" pitchFamily="34" charset="0"/>
                  <a:cs typeface="Calibri" panose="020F0502020204030204" pitchFamily="34" charset="0"/>
                </a:rPr>
                <a:t> </a:t>
              </a:r>
              <a:r>
                <a:rPr lang="en-US" altLang="zh-CN" sz="1400" dirty="0">
                  <a:solidFill>
                    <a:srgbClr val="FF0000"/>
                  </a:solidFill>
                  <a:latin typeface="Calibri" panose="020F0502020204030204" pitchFamily="34" charset="0"/>
                  <a:cs typeface="Calibri" panose="020F0502020204030204" pitchFamily="34" charset="0"/>
                </a:rPr>
                <a:t>(-)</a:t>
              </a:r>
              <a:endParaRPr lang="en-US" sz="1400" dirty="0">
                <a:solidFill>
                  <a:srgbClr val="FF000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730A879-4412-B9BF-326B-C4C48E22DDE1}"/>
                </a:ext>
              </a:extLst>
            </p:cNvPr>
            <p:cNvSpPr txBox="1"/>
            <p:nvPr/>
          </p:nvSpPr>
          <p:spPr>
            <a:xfrm rot="16200000">
              <a:off x="2608046" y="6106117"/>
              <a:ext cx="598883" cy="410369"/>
            </a:xfrm>
            <a:prstGeom prst="rect">
              <a:avLst/>
            </a:prstGeom>
            <a:noFill/>
          </p:spPr>
          <p:txBody>
            <a:bodyPr wrap="none" rtlCol="0">
              <a:spAutoFit/>
            </a:bodyPr>
            <a:lstStyle/>
            <a:p>
              <a:r>
                <a:rPr lang="en-US" altLang="zh-CN" sz="1400" dirty="0">
                  <a:solidFill>
                    <a:srgbClr val="FF0000"/>
                  </a:solidFill>
                  <a:latin typeface="Calibri" panose="020F0502020204030204" pitchFamily="34" charset="0"/>
                  <a:cs typeface="Calibri" panose="020F0502020204030204" pitchFamily="34" charset="0"/>
                </a:rPr>
                <a:t>18S</a:t>
              </a:r>
              <a:endParaRPr lang="en-US" sz="1400" dirty="0">
                <a:solidFill>
                  <a:srgbClr val="FF0000"/>
                </a:solidFill>
                <a:latin typeface="Calibri" panose="020F0502020204030204" pitchFamily="34" charset="0"/>
                <a:cs typeface="Calibri" panose="020F0502020204030204" pitchFamily="34" charset="0"/>
              </a:endParaRPr>
            </a:p>
          </p:txBody>
        </p:sp>
      </p:grpSp>
      <p:graphicFrame>
        <p:nvGraphicFramePr>
          <p:cNvPr id="11" name="Table 10">
            <a:extLst>
              <a:ext uri="{FF2B5EF4-FFF2-40B4-BE49-F238E27FC236}">
                <a16:creationId xmlns:a16="http://schemas.microsoft.com/office/drawing/2014/main" id="{12B08AC7-6D3A-4CE5-FD0F-0565355760C5}"/>
              </a:ext>
            </a:extLst>
          </p:cNvPr>
          <p:cNvGraphicFramePr>
            <a:graphicFrameLocks noGrp="1"/>
          </p:cNvGraphicFramePr>
          <p:nvPr>
            <p:extLst>
              <p:ext uri="{D42A27DB-BD31-4B8C-83A1-F6EECF244321}">
                <p14:modId xmlns:p14="http://schemas.microsoft.com/office/powerpoint/2010/main" val="2999530128"/>
              </p:ext>
            </p:extLst>
          </p:nvPr>
        </p:nvGraphicFramePr>
        <p:xfrm>
          <a:off x="2805293" y="939589"/>
          <a:ext cx="5957707" cy="2259808"/>
        </p:xfrm>
        <a:graphic>
          <a:graphicData uri="http://schemas.openxmlformats.org/drawingml/2006/table">
            <a:tbl>
              <a:tblPr firstRow="1">
                <a:tableStyleId>{5C22544A-7EE6-4342-B048-85BDC9FD1C3A}</a:tableStyleId>
              </a:tblPr>
              <a:tblGrid>
                <a:gridCol w="3251707">
                  <a:extLst>
                    <a:ext uri="{9D8B030D-6E8A-4147-A177-3AD203B41FA5}">
                      <a16:colId xmlns:a16="http://schemas.microsoft.com/office/drawing/2014/main" val="3828466172"/>
                    </a:ext>
                  </a:extLst>
                </a:gridCol>
                <a:gridCol w="779463">
                  <a:extLst>
                    <a:ext uri="{9D8B030D-6E8A-4147-A177-3AD203B41FA5}">
                      <a16:colId xmlns:a16="http://schemas.microsoft.com/office/drawing/2014/main" val="1633955192"/>
                    </a:ext>
                  </a:extLst>
                </a:gridCol>
                <a:gridCol w="866182">
                  <a:extLst>
                    <a:ext uri="{9D8B030D-6E8A-4147-A177-3AD203B41FA5}">
                      <a16:colId xmlns:a16="http://schemas.microsoft.com/office/drawing/2014/main" val="2450591573"/>
                    </a:ext>
                  </a:extLst>
                </a:gridCol>
                <a:gridCol w="1060355">
                  <a:extLst>
                    <a:ext uri="{9D8B030D-6E8A-4147-A177-3AD203B41FA5}">
                      <a16:colId xmlns:a16="http://schemas.microsoft.com/office/drawing/2014/main" val="913683525"/>
                    </a:ext>
                  </a:extLst>
                </a:gridCol>
              </a:tblGrid>
              <a:tr h="418624">
                <a:tc>
                  <a:txBody>
                    <a:bodyPr/>
                    <a:lstStyle/>
                    <a:p>
                      <a:pPr algn="ctr" fontAlgn="ctr"/>
                      <a:r>
                        <a:rPr lang="en-US" sz="900" u="none" strike="noStrike" dirty="0">
                          <a:solidFill>
                            <a:srgbClr val="FFFEFD"/>
                          </a:solidFill>
                          <a:effectLst/>
                        </a:rPr>
                        <a:t>CircRNA Unique Identifier</a:t>
                      </a:r>
                      <a:endParaRPr lang="en-US" sz="900" b="0" i="0" u="none" strike="noStrike" dirty="0">
                        <a:solidFill>
                          <a:srgbClr val="FFFEFD"/>
                        </a:solidFill>
                        <a:effectLst/>
                        <a:latin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err="1">
                          <a:solidFill>
                            <a:srgbClr val="FFFEFD"/>
                          </a:solidFill>
                          <a:effectLst/>
                        </a:rPr>
                        <a:t>isoCirc</a:t>
                      </a:r>
                      <a:r>
                        <a:rPr lang="en-US" sz="900" u="none" strike="noStrike" dirty="0">
                          <a:solidFill>
                            <a:srgbClr val="FFFEFD"/>
                          </a:solidFill>
                          <a:effectLst/>
                        </a:rPr>
                        <a:t> ID</a:t>
                      </a:r>
                      <a:endParaRPr lang="en-US" sz="900" b="0" i="0" u="none" strike="noStrike" dirty="0">
                        <a:solidFill>
                          <a:srgbClr val="FFFEFD"/>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solidFill>
                            <a:srgbClr val="FFFEFD"/>
                          </a:solidFill>
                          <a:effectLst/>
                        </a:rPr>
                        <a:t>Validated in Experiment</a:t>
                      </a:r>
                      <a:endParaRPr lang="en-US" sz="900" b="0" i="0" u="none" strike="noStrike" dirty="0">
                        <a:solidFill>
                          <a:srgbClr val="FFFEFD"/>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EFD"/>
                          </a:solidFill>
                          <a:effectLst/>
                          <a:uLnTx/>
                          <a:uFillTx/>
                          <a:latin typeface="+mn-lt"/>
                          <a:ea typeface="+mn-ea"/>
                          <a:cs typeface="+mn-cs"/>
                        </a:rPr>
                        <a:t>Mean Rescued Read Number</a:t>
                      </a:r>
                      <a:endParaRPr kumimoji="0" lang="en-US" sz="900" b="0" i="0" u="none" strike="noStrike" kern="1200" cap="none" spc="0" normalizeH="0" baseline="0" noProof="0" dirty="0">
                        <a:ln>
                          <a:noFill/>
                        </a:ln>
                        <a:solidFill>
                          <a:srgbClr val="FFFEFD"/>
                        </a:solidFill>
                        <a:effectLst/>
                        <a:uLnTx/>
                        <a:uFillTx/>
                        <a:latin typeface="Calibri" panose="020F0502020204030204" pitchFamily="34" charset="0"/>
                        <a:ea typeface="+mn-ea"/>
                        <a:cs typeface="+mn-cs"/>
                      </a:endParaRPr>
                    </a:p>
                  </a:txBody>
                  <a:tcPr marL="68580" marR="68580" marT="34290" marB="34290">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40183547"/>
                  </a:ext>
                </a:extLst>
              </a:tr>
              <a:tr h="281464">
                <a:tc>
                  <a:txBody>
                    <a:bodyPr/>
                    <a:lstStyle/>
                    <a:p>
                      <a:pPr algn="l" fontAlgn="ctr"/>
                      <a:r>
                        <a:rPr lang="en-US" sz="900" u="none" strike="noStrike" dirty="0">
                          <a:effectLst/>
                        </a:rPr>
                        <a:t>chr4|48369848|48383784|2|149,147|0,13789</a:t>
                      </a:r>
                      <a:endParaRPr lang="en-US" sz="900" b="0" i="0" u="none" strike="noStrike" dirty="0">
                        <a:solidFill>
                          <a:srgbClr val="000000"/>
                        </a:solidFill>
                        <a:effectLst/>
                        <a:latin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b="1" u="none" strike="noStrike" dirty="0">
                          <a:effectLst/>
                        </a:rPr>
                        <a:t>isocirc1618</a:t>
                      </a:r>
                      <a:endParaRPr lang="en-US" sz="900" b="1"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Yes</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9579871"/>
                  </a:ext>
                </a:extLst>
              </a:tr>
              <a:tr h="281464">
                <a:tc>
                  <a:txBody>
                    <a:bodyPr/>
                    <a:lstStyle/>
                    <a:p>
                      <a:pPr algn="l" fontAlgn="ctr"/>
                      <a:r>
                        <a:rPr lang="en-US" sz="900" u="none" strike="noStrike" dirty="0">
                          <a:effectLst/>
                        </a:rPr>
                        <a:t>chr17|82563353|82571870|2|94,63|0,8454 </a:t>
                      </a:r>
                      <a:endParaRPr lang="en-US" sz="900" b="0" i="0" u="none" strike="noStrike" dirty="0">
                        <a:solidFill>
                          <a:srgbClr val="000000"/>
                        </a:solidFill>
                        <a:effectLst/>
                        <a:latin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900" b="1" u="none" strike="noStrike" dirty="0">
                          <a:effectLst/>
                        </a:rPr>
                        <a:t>i</a:t>
                      </a:r>
                      <a:r>
                        <a:rPr lang="en-US" sz="900" b="1" u="none" strike="noStrike" dirty="0">
                          <a:effectLst/>
                        </a:rPr>
                        <a:t>socirc1022</a:t>
                      </a:r>
                      <a:endParaRPr lang="en-US" sz="900" b="1"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Yes</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3629980"/>
                  </a:ext>
                </a:extLst>
              </a:tr>
              <a:tr h="281464">
                <a:tc>
                  <a:txBody>
                    <a:bodyPr/>
                    <a:lstStyle/>
                    <a:p>
                      <a:pPr algn="l" fontAlgn="ctr"/>
                      <a:r>
                        <a:rPr lang="en-US" sz="900" u="none" strike="noStrike" dirty="0">
                          <a:effectLst/>
                        </a:rPr>
                        <a:t>chr2|71355718|71370005|2|62,96|0,14191</a:t>
                      </a:r>
                      <a:endParaRPr lang="en-US" sz="900" b="0" i="0" u="none" strike="noStrike" dirty="0">
                        <a:solidFill>
                          <a:srgbClr val="000000"/>
                        </a:solidFill>
                        <a:effectLst/>
                        <a:latin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b="1" u="none" strike="noStrike" dirty="0">
                          <a:effectLst/>
                        </a:rPr>
                        <a:t>isocirc1214</a:t>
                      </a:r>
                      <a:endParaRPr lang="en-US" sz="900" b="1"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a:effectLst/>
                        </a:rPr>
                        <a:t>Yes</a:t>
                      </a:r>
                      <a:endParaRPr lang="en-US" sz="900" b="0"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2.5</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0410650"/>
                  </a:ext>
                </a:extLst>
              </a:tr>
              <a:tr h="152400">
                <a:tc>
                  <a:txBody>
                    <a:bodyPr/>
                    <a:lstStyle/>
                    <a:p>
                      <a:pPr algn="l" fontAlgn="ctr"/>
                      <a:r>
                        <a:rPr lang="en-US" sz="900" u="none" strike="noStrike" dirty="0">
                          <a:effectLst/>
                        </a:rPr>
                        <a:t>chr1|23030468|23044486|2|57,62|0,13956 </a:t>
                      </a:r>
                      <a:endParaRPr lang="en-US" sz="900" b="0" i="0" u="none" strike="noStrike" dirty="0">
                        <a:solidFill>
                          <a:srgbClr val="000000"/>
                        </a:solidFill>
                        <a:effectLst/>
                        <a:latin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b="1" u="none" strike="noStrike" dirty="0">
                          <a:effectLst/>
                        </a:rPr>
                        <a:t>isocirc47</a:t>
                      </a:r>
                      <a:endParaRPr lang="en-US" sz="900" b="1"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Yes</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1.5</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78291"/>
                  </a:ext>
                </a:extLst>
              </a:tr>
              <a:tr h="281464">
                <a:tc>
                  <a:txBody>
                    <a:bodyPr/>
                    <a:lstStyle/>
                    <a:p>
                      <a:pPr algn="l" fontAlgn="ctr"/>
                      <a:r>
                        <a:rPr lang="en-US" sz="900" u="none" strike="noStrike" dirty="0">
                          <a:effectLst/>
                        </a:rPr>
                        <a:t>chr2|171028338|171046362|2|67,89|0,17935</a:t>
                      </a:r>
                      <a:endParaRPr lang="en-US" sz="900" b="0" i="0" u="none" strike="noStrike" dirty="0">
                        <a:solidFill>
                          <a:srgbClr val="000000"/>
                        </a:solidFill>
                        <a:effectLst/>
                        <a:latin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b="1" u="none" strike="noStrike">
                          <a:effectLst/>
                        </a:rPr>
                        <a:t>isocirc1259</a:t>
                      </a:r>
                      <a:endParaRPr lang="en-US" sz="900" b="1"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Yes</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442911"/>
                  </a:ext>
                </a:extLst>
              </a:tr>
              <a:tr h="281464">
                <a:tc>
                  <a:txBody>
                    <a:bodyPr/>
                    <a:lstStyle/>
                    <a:p>
                      <a:pPr algn="l" fontAlgn="ctr"/>
                      <a:r>
                        <a:rPr lang="en-US" sz="900" u="none" strike="noStrike" dirty="0">
                          <a:effectLst/>
                        </a:rPr>
                        <a:t>chr9|93471140|93516269|3|247,60,62|0,5115,45067</a:t>
                      </a:r>
                      <a:endParaRPr lang="en-US" sz="900" b="0" i="0" u="none" strike="noStrike" dirty="0">
                        <a:solidFill>
                          <a:srgbClr val="000000"/>
                        </a:solidFill>
                        <a:effectLst/>
                        <a:latin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b="1" u="none" strike="noStrike" dirty="0">
                          <a:effectLst/>
                        </a:rPr>
                        <a:t>isocirc2052</a:t>
                      </a:r>
                      <a:endParaRPr lang="en-US" sz="900" b="1"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Yes</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900" u="none" strike="noStrike" dirty="0">
                          <a:effectLst/>
                        </a:rPr>
                        <a:t>0.5</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0054316"/>
                  </a:ext>
                </a:extLst>
              </a:tr>
              <a:tr h="281464">
                <a:tc>
                  <a:txBody>
                    <a:bodyPr/>
                    <a:lstStyle/>
                    <a:p>
                      <a:pPr algn="l" fontAlgn="ctr"/>
                      <a:r>
                        <a:rPr lang="en-US" sz="900" u="none" strike="noStrike" dirty="0">
                          <a:effectLst/>
                        </a:rPr>
                        <a:t>chr10|15128349|15135418|2|54,125|0,6944</a:t>
                      </a:r>
                      <a:endParaRPr lang="en-US" sz="900" b="0" i="0" u="none" strike="noStrike" dirty="0">
                        <a:solidFill>
                          <a:srgbClr val="000000"/>
                        </a:solidFill>
                        <a:effectLst/>
                        <a:latin typeface="Calibri" panose="020F0502020204030204" pitchFamily="34" charset="0"/>
                      </a:endParaRPr>
                    </a:p>
                  </a:txBody>
                  <a:tcPr marL="7144" marR="7144" marT="7144"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900" b="1" u="none" strike="noStrike" dirty="0">
                          <a:effectLst/>
                        </a:rPr>
                        <a:t>isocirc299</a:t>
                      </a:r>
                      <a:endParaRPr lang="en-US" sz="900" b="1"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900" u="none" strike="noStrike">
                          <a:effectLst/>
                        </a:rPr>
                        <a:t>No</a:t>
                      </a:r>
                      <a:endParaRPr lang="en-US" sz="900" b="0" i="0" u="none" strike="noStrike">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900" u="none" strike="noStrike" dirty="0">
                          <a:effectLst/>
                        </a:rPr>
                        <a:t>0.5</a:t>
                      </a:r>
                      <a:endParaRPr lang="en-US" sz="900" b="0" i="0" u="none" strike="noStrike" dirty="0">
                        <a:solidFill>
                          <a:srgbClr val="000000"/>
                        </a:solidFill>
                        <a:effectLst/>
                        <a:latin typeface="Calibri" panose="020F0502020204030204" pitchFamily="34" charset="0"/>
                      </a:endParaRPr>
                    </a:p>
                  </a:txBody>
                  <a:tcPr marL="7144" marR="7144" marT="7144"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24673171"/>
                  </a:ext>
                </a:extLst>
              </a:tr>
            </a:tbl>
          </a:graphicData>
        </a:graphic>
      </p:graphicFrame>
      <p:grpSp>
        <p:nvGrpSpPr>
          <p:cNvPr id="69" name="Group 68">
            <a:extLst>
              <a:ext uri="{FF2B5EF4-FFF2-40B4-BE49-F238E27FC236}">
                <a16:creationId xmlns:a16="http://schemas.microsoft.com/office/drawing/2014/main" id="{D5215AB4-E640-6AF6-6518-FFC952FE9086}"/>
              </a:ext>
            </a:extLst>
          </p:cNvPr>
          <p:cNvGrpSpPr/>
          <p:nvPr/>
        </p:nvGrpSpPr>
        <p:grpSpPr>
          <a:xfrm>
            <a:off x="1555107" y="4581322"/>
            <a:ext cx="1953261" cy="321518"/>
            <a:chOff x="2075213" y="4839006"/>
            <a:chExt cx="2604348" cy="428691"/>
          </a:xfrm>
        </p:grpSpPr>
        <p:sp>
          <p:nvSpPr>
            <p:cNvPr id="38" name="Rectangle 37">
              <a:extLst>
                <a:ext uri="{FF2B5EF4-FFF2-40B4-BE49-F238E27FC236}">
                  <a16:creationId xmlns:a16="http://schemas.microsoft.com/office/drawing/2014/main" id="{76200BAF-F250-CB5C-6EE3-A8DB4C97051C}"/>
                </a:ext>
              </a:extLst>
            </p:cNvPr>
            <p:cNvSpPr/>
            <p:nvPr/>
          </p:nvSpPr>
          <p:spPr>
            <a:xfrm>
              <a:off x="2075213" y="5115297"/>
              <a:ext cx="391206" cy="152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cxnSp>
          <p:nvCxnSpPr>
            <p:cNvPr id="39" name="Straight Arrow Connector 38">
              <a:extLst>
                <a:ext uri="{FF2B5EF4-FFF2-40B4-BE49-F238E27FC236}">
                  <a16:creationId xmlns:a16="http://schemas.microsoft.com/office/drawing/2014/main" id="{6FA265F7-F0E7-4177-5A0F-7E65C7D105DC}"/>
                </a:ext>
              </a:extLst>
            </p:cNvPr>
            <p:cNvCxnSpPr>
              <a:cxnSpLocks/>
            </p:cNvCxnSpPr>
            <p:nvPr/>
          </p:nvCxnSpPr>
          <p:spPr>
            <a:xfrm>
              <a:off x="2466419" y="5191497"/>
              <a:ext cx="221314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C632D0-A808-CDF7-0906-E64BDC31D3B5}"/>
                </a:ext>
              </a:extLst>
            </p:cNvPr>
            <p:cNvSpPr txBox="1"/>
            <p:nvPr/>
          </p:nvSpPr>
          <p:spPr>
            <a:xfrm>
              <a:off x="3132508" y="4839006"/>
              <a:ext cx="1404929" cy="307776"/>
            </a:xfrm>
            <a:prstGeom prst="rect">
              <a:avLst/>
            </a:prstGeom>
            <a:noFill/>
          </p:spPr>
          <p:txBody>
            <a:bodyPr wrap="square" rtlCol="0">
              <a:spAutoFit/>
            </a:bodyPr>
            <a:lstStyle/>
            <a:p>
              <a:pPr algn="ctr"/>
              <a:r>
                <a:rPr lang="en-US" sz="900" b="1" dirty="0">
                  <a:latin typeface="Calibri" panose="020F0502020204030204" pitchFamily="34" charset="0"/>
                  <a:cs typeface="Calibri" panose="020F0502020204030204" pitchFamily="34" charset="0"/>
                </a:rPr>
                <a:t>Gel purification</a:t>
              </a:r>
            </a:p>
          </p:txBody>
        </p:sp>
      </p:grpSp>
      <p:sp>
        <p:nvSpPr>
          <p:cNvPr id="61" name="TextBox 60">
            <a:extLst>
              <a:ext uri="{FF2B5EF4-FFF2-40B4-BE49-F238E27FC236}">
                <a16:creationId xmlns:a16="http://schemas.microsoft.com/office/drawing/2014/main" id="{3F582CC7-0090-357B-A8E2-89DEE8FC7970}"/>
              </a:ext>
            </a:extLst>
          </p:cNvPr>
          <p:cNvSpPr txBox="1"/>
          <p:nvPr/>
        </p:nvSpPr>
        <p:spPr>
          <a:xfrm>
            <a:off x="165104" y="4586608"/>
            <a:ext cx="988400" cy="738664"/>
          </a:xfrm>
          <a:prstGeom prst="rect">
            <a:avLst/>
          </a:prstGeom>
          <a:noFill/>
        </p:spPr>
        <p:txBody>
          <a:bodyPr wrap="square" rtlCol="0">
            <a:spAutoFit/>
          </a:bodyPr>
          <a:lstStyle/>
          <a:p>
            <a:r>
              <a:rPr lang="en-US" sz="1400" b="1" dirty="0">
                <a:solidFill>
                  <a:srgbClr val="FF0000"/>
                </a:solidFill>
                <a:latin typeface="Calibri" panose="020F0502020204030204" pitchFamily="34" charset="0"/>
                <a:cs typeface="Calibri" panose="020F0502020204030204" pitchFamily="34" charset="0"/>
              </a:rPr>
              <a:t>Expected band size: 256 (bp)</a:t>
            </a:r>
          </a:p>
        </p:txBody>
      </p:sp>
      <p:grpSp>
        <p:nvGrpSpPr>
          <p:cNvPr id="25" name="Group 24">
            <a:extLst>
              <a:ext uri="{FF2B5EF4-FFF2-40B4-BE49-F238E27FC236}">
                <a16:creationId xmlns:a16="http://schemas.microsoft.com/office/drawing/2014/main" id="{545C6B79-3423-B296-049A-6E3CEC01F95E}"/>
              </a:ext>
            </a:extLst>
          </p:cNvPr>
          <p:cNvGrpSpPr/>
          <p:nvPr/>
        </p:nvGrpSpPr>
        <p:grpSpPr>
          <a:xfrm>
            <a:off x="3508370" y="3951495"/>
            <a:ext cx="2192715" cy="1505194"/>
            <a:chOff x="4093435" y="4517609"/>
            <a:chExt cx="2923620" cy="2006925"/>
          </a:xfrm>
        </p:grpSpPr>
        <p:sp>
          <p:nvSpPr>
            <p:cNvPr id="14" name="Rectangle 13">
              <a:extLst>
                <a:ext uri="{FF2B5EF4-FFF2-40B4-BE49-F238E27FC236}">
                  <a16:creationId xmlns:a16="http://schemas.microsoft.com/office/drawing/2014/main" id="{D9D864E8-FC4D-FB15-E205-1834A7F8D30B}"/>
                </a:ext>
              </a:extLst>
            </p:cNvPr>
            <p:cNvSpPr/>
            <p:nvPr/>
          </p:nvSpPr>
          <p:spPr>
            <a:xfrm>
              <a:off x="4186769" y="5093153"/>
              <a:ext cx="1416524" cy="359228"/>
            </a:xfrm>
            <a:prstGeom prst="rect">
              <a:avLst/>
            </a:prstGeom>
            <a:solidFill>
              <a:srgbClr val="4EA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Calibri" panose="020F0502020204030204" pitchFamily="34" charset="0"/>
                  <a:cs typeface="Calibri" panose="020F0502020204030204" pitchFamily="34" charset="0"/>
                </a:rPr>
                <a:t>3’ Exon</a:t>
              </a:r>
            </a:p>
          </p:txBody>
        </p:sp>
        <p:sp>
          <p:nvSpPr>
            <p:cNvPr id="15" name="Rectangle 14">
              <a:extLst>
                <a:ext uri="{FF2B5EF4-FFF2-40B4-BE49-F238E27FC236}">
                  <a16:creationId xmlns:a16="http://schemas.microsoft.com/office/drawing/2014/main" id="{FA313AF1-6785-18B3-FF02-83FE255B03AB}"/>
                </a:ext>
              </a:extLst>
            </p:cNvPr>
            <p:cNvSpPr/>
            <p:nvPr/>
          </p:nvSpPr>
          <p:spPr>
            <a:xfrm>
              <a:off x="5603293" y="5093153"/>
              <a:ext cx="1413762" cy="359228"/>
            </a:xfrm>
            <a:prstGeom prst="rect">
              <a:avLst/>
            </a:prstGeom>
            <a:solidFill>
              <a:srgbClr val="F6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Calibri" panose="020F0502020204030204" pitchFamily="34" charset="0"/>
                  <a:cs typeface="Calibri" panose="020F0502020204030204" pitchFamily="34" charset="0"/>
                </a:rPr>
                <a:t>5’ Exon</a:t>
              </a:r>
            </a:p>
          </p:txBody>
        </p:sp>
        <p:sp>
          <p:nvSpPr>
            <p:cNvPr id="16" name="Right Arrow 15">
              <a:extLst>
                <a:ext uri="{FF2B5EF4-FFF2-40B4-BE49-F238E27FC236}">
                  <a16:creationId xmlns:a16="http://schemas.microsoft.com/office/drawing/2014/main" id="{F2FB5C52-87CB-6F55-6590-BC1700AECEB9}"/>
                </a:ext>
              </a:extLst>
            </p:cNvPr>
            <p:cNvSpPr/>
            <p:nvPr/>
          </p:nvSpPr>
          <p:spPr>
            <a:xfrm>
              <a:off x="4093435" y="5463725"/>
              <a:ext cx="964191" cy="592427"/>
            </a:xfrm>
            <a:prstGeom prst="rightArrow">
              <a:avLst/>
            </a:prstGeom>
            <a:solidFill>
              <a:srgbClr val="B3E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alibri" panose="020F0502020204030204" pitchFamily="34" charset="0"/>
                  <a:cs typeface="Calibri" panose="020F0502020204030204" pitchFamily="34" charset="0"/>
                </a:rPr>
                <a:t>Forward primer</a:t>
              </a:r>
            </a:p>
          </p:txBody>
        </p:sp>
        <p:sp>
          <p:nvSpPr>
            <p:cNvPr id="17" name="Left Arrow 16">
              <a:extLst>
                <a:ext uri="{FF2B5EF4-FFF2-40B4-BE49-F238E27FC236}">
                  <a16:creationId xmlns:a16="http://schemas.microsoft.com/office/drawing/2014/main" id="{CFF916F1-5E00-4873-18E0-86FD9F687BF4}"/>
                </a:ext>
              </a:extLst>
            </p:cNvPr>
            <p:cNvSpPr/>
            <p:nvPr/>
          </p:nvSpPr>
          <p:spPr>
            <a:xfrm>
              <a:off x="6146199" y="5446552"/>
              <a:ext cx="870856" cy="539676"/>
            </a:xfrm>
            <a:prstGeom prst="leftArrow">
              <a:avLst/>
            </a:prstGeom>
            <a:solidFill>
              <a:srgbClr val="B3E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alibri" panose="020F0502020204030204" pitchFamily="34" charset="0"/>
                  <a:cs typeface="Calibri" panose="020F0502020204030204" pitchFamily="34" charset="0"/>
                </a:rPr>
                <a:t>Reverse primer</a:t>
              </a:r>
            </a:p>
          </p:txBody>
        </p:sp>
        <p:sp>
          <p:nvSpPr>
            <p:cNvPr id="18" name="TextBox 17">
              <a:extLst>
                <a:ext uri="{FF2B5EF4-FFF2-40B4-BE49-F238E27FC236}">
                  <a16:creationId xmlns:a16="http://schemas.microsoft.com/office/drawing/2014/main" id="{25BB3409-FF33-81EC-9095-120807EC5FAF}"/>
                </a:ext>
              </a:extLst>
            </p:cNvPr>
            <p:cNvSpPr txBox="1"/>
            <p:nvPr/>
          </p:nvSpPr>
          <p:spPr>
            <a:xfrm>
              <a:off x="4784477" y="4517609"/>
              <a:ext cx="1637628" cy="338555"/>
            </a:xfrm>
            <a:prstGeom prst="rect">
              <a:avLst/>
            </a:prstGeom>
            <a:noFill/>
          </p:spPr>
          <p:txBody>
            <a:bodyPr wrap="none" rtlCol="0">
              <a:spAutoFit/>
            </a:bodyPr>
            <a:lstStyle/>
            <a:p>
              <a:pPr algn="ctr"/>
              <a:r>
                <a:rPr lang="en-US" sz="1050" dirty="0">
                  <a:latin typeface="Calibri" panose="020F0502020204030204" pitchFamily="34" charset="0"/>
                  <a:cs typeface="Calibri" panose="020F0502020204030204" pitchFamily="34" charset="0"/>
                </a:rPr>
                <a:t>Backsplice junction</a:t>
              </a:r>
            </a:p>
          </p:txBody>
        </p:sp>
        <p:cxnSp>
          <p:nvCxnSpPr>
            <p:cNvPr id="19" name="Straight Connector 18">
              <a:extLst>
                <a:ext uri="{FF2B5EF4-FFF2-40B4-BE49-F238E27FC236}">
                  <a16:creationId xmlns:a16="http://schemas.microsoft.com/office/drawing/2014/main" id="{A52592CA-9982-56C7-5D5D-3E7B8D86C5D5}"/>
                </a:ext>
              </a:extLst>
            </p:cNvPr>
            <p:cNvCxnSpPr>
              <a:cxnSpLocks/>
              <a:stCxn id="18" idx="2"/>
            </p:cNvCxnSpPr>
            <p:nvPr/>
          </p:nvCxnSpPr>
          <p:spPr>
            <a:xfrm>
              <a:off x="5603292" y="4856164"/>
              <a:ext cx="0" cy="61874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FF02ED1-6956-EC67-A248-B1E297CCBAB7}"/>
                </a:ext>
              </a:extLst>
            </p:cNvPr>
            <p:cNvSpPr/>
            <p:nvPr/>
          </p:nvSpPr>
          <p:spPr>
            <a:xfrm>
              <a:off x="5057626" y="6165306"/>
              <a:ext cx="1081139" cy="3592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latin typeface="Calibri" panose="020F0502020204030204" pitchFamily="34" charset="0"/>
                  <a:cs typeface="Calibri" panose="020F0502020204030204" pitchFamily="34" charset="0"/>
                </a:rPr>
                <a:t>Purified PCR product</a:t>
              </a:r>
            </a:p>
          </p:txBody>
        </p:sp>
        <p:cxnSp>
          <p:nvCxnSpPr>
            <p:cNvPr id="54" name="Straight Connector 53">
              <a:extLst>
                <a:ext uri="{FF2B5EF4-FFF2-40B4-BE49-F238E27FC236}">
                  <a16:creationId xmlns:a16="http://schemas.microsoft.com/office/drawing/2014/main" id="{867E10FE-6978-63E5-5742-3E49FF404D7D}"/>
                </a:ext>
              </a:extLst>
            </p:cNvPr>
            <p:cNvCxnSpPr>
              <a:cxnSpLocks/>
            </p:cNvCxnSpPr>
            <p:nvPr/>
          </p:nvCxnSpPr>
          <p:spPr>
            <a:xfrm flipV="1">
              <a:off x="5065374" y="5461633"/>
              <a:ext cx="0" cy="712927"/>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AD63BC-EB9D-EF42-332F-83965EED3B98}"/>
                </a:ext>
              </a:extLst>
            </p:cNvPr>
            <p:cNvCxnSpPr>
              <a:cxnSpLocks/>
            </p:cNvCxnSpPr>
            <p:nvPr/>
          </p:nvCxnSpPr>
          <p:spPr>
            <a:xfrm flipV="1">
              <a:off x="6127613" y="5452381"/>
              <a:ext cx="0" cy="712927"/>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584D89C-9E17-3BA5-8397-BF08E6E09475}"/>
              </a:ext>
            </a:extLst>
          </p:cNvPr>
          <p:cNvGrpSpPr/>
          <p:nvPr/>
        </p:nvGrpSpPr>
        <p:grpSpPr>
          <a:xfrm>
            <a:off x="5047942" y="4993214"/>
            <a:ext cx="3814896" cy="577081"/>
            <a:chOff x="6337761" y="5269297"/>
            <a:chExt cx="5086528" cy="769442"/>
          </a:xfrm>
        </p:grpSpPr>
        <p:sp>
          <p:nvSpPr>
            <p:cNvPr id="42" name="TextBox 41">
              <a:extLst>
                <a:ext uri="{FF2B5EF4-FFF2-40B4-BE49-F238E27FC236}">
                  <a16:creationId xmlns:a16="http://schemas.microsoft.com/office/drawing/2014/main" id="{367A469C-129C-E693-0BD3-EFFFA55A6A82}"/>
                </a:ext>
              </a:extLst>
            </p:cNvPr>
            <p:cNvSpPr txBox="1"/>
            <p:nvPr/>
          </p:nvSpPr>
          <p:spPr>
            <a:xfrm>
              <a:off x="8432426" y="5269297"/>
              <a:ext cx="2991863" cy="769442"/>
            </a:xfrm>
            <a:prstGeom prst="rect">
              <a:avLst/>
            </a:prstGeom>
            <a:noFill/>
          </p:spPr>
          <p:txBody>
            <a:bodyPr wrap="square" rtlCol="0">
              <a:spAutoFit/>
            </a:bodyPr>
            <a:lstStyle/>
            <a:p>
              <a:r>
                <a:rPr lang="en-US" sz="1050" b="1" dirty="0">
                  <a:solidFill>
                    <a:schemeClr val="accent6">
                      <a:lumMod val="75000"/>
                    </a:schemeClr>
                  </a:solidFill>
                  <a:latin typeface="Calibri" panose="020F0502020204030204" pitchFamily="34" charset="0"/>
                  <a:cs typeface="Calibri" panose="020F0502020204030204" pitchFamily="34" charset="0"/>
                </a:rPr>
                <a:t>Matching Sanger sequencing results with expected backsplice junction sequence</a:t>
              </a:r>
            </a:p>
          </p:txBody>
        </p:sp>
        <p:cxnSp>
          <p:nvCxnSpPr>
            <p:cNvPr id="66" name="Straight Arrow Connector 65">
              <a:extLst>
                <a:ext uri="{FF2B5EF4-FFF2-40B4-BE49-F238E27FC236}">
                  <a16:creationId xmlns:a16="http://schemas.microsoft.com/office/drawing/2014/main" id="{EC4C293F-E1FD-1CEC-ECD3-82ED18A6547E}"/>
                </a:ext>
              </a:extLst>
            </p:cNvPr>
            <p:cNvCxnSpPr>
              <a:cxnSpLocks/>
            </p:cNvCxnSpPr>
            <p:nvPr/>
          </p:nvCxnSpPr>
          <p:spPr>
            <a:xfrm>
              <a:off x="6337761" y="5693594"/>
              <a:ext cx="1970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97C6B1F-50C9-8A65-FAD9-E06CDE18DCE2}"/>
                </a:ext>
              </a:extLst>
            </p:cNvPr>
            <p:cNvSpPr txBox="1"/>
            <p:nvPr/>
          </p:nvSpPr>
          <p:spPr>
            <a:xfrm>
              <a:off x="6462210" y="5659533"/>
              <a:ext cx="1721319" cy="307776"/>
            </a:xfrm>
            <a:prstGeom prst="rect">
              <a:avLst/>
            </a:prstGeom>
            <a:noFill/>
          </p:spPr>
          <p:txBody>
            <a:bodyPr wrap="square">
              <a:spAutoFit/>
            </a:bodyPr>
            <a:lstStyle/>
            <a:p>
              <a:pPr algn="ctr"/>
              <a:r>
                <a:rPr lang="en-US" sz="900" b="1" dirty="0">
                  <a:latin typeface="Calibri" panose="020F0502020204030204" pitchFamily="34" charset="0"/>
                  <a:cs typeface="Calibri" panose="020F0502020204030204" pitchFamily="34" charset="0"/>
                </a:rPr>
                <a:t>Sanger sequencing</a:t>
              </a:r>
            </a:p>
          </p:txBody>
        </p:sp>
      </p:grpSp>
      <p:sp>
        <p:nvSpPr>
          <p:cNvPr id="2" name="Title 1">
            <a:extLst>
              <a:ext uri="{FF2B5EF4-FFF2-40B4-BE49-F238E27FC236}">
                <a16:creationId xmlns:a16="http://schemas.microsoft.com/office/drawing/2014/main" id="{DB3B9F94-A0C9-0180-6EBF-3D233F7823F2}"/>
              </a:ext>
            </a:extLst>
          </p:cNvPr>
          <p:cNvSpPr>
            <a:spLocks noGrp="1"/>
          </p:cNvSpPr>
          <p:nvPr>
            <p:ph type="title"/>
          </p:nvPr>
        </p:nvSpPr>
        <p:spPr/>
        <p:txBody>
          <a:bodyPr/>
          <a:lstStyle/>
          <a:p>
            <a:r>
              <a:rPr lang="en-US" dirty="0"/>
              <a:t>Validation of rescued </a:t>
            </a:r>
            <a:r>
              <a:rPr lang="en-US" dirty="0" err="1"/>
              <a:t>circRNAs</a:t>
            </a:r>
            <a:endParaRPr lang="en-US" dirty="0"/>
          </a:p>
        </p:txBody>
      </p:sp>
      <p:sp>
        <p:nvSpPr>
          <p:cNvPr id="4" name="TextBox 3">
            <a:extLst>
              <a:ext uri="{FF2B5EF4-FFF2-40B4-BE49-F238E27FC236}">
                <a16:creationId xmlns:a16="http://schemas.microsoft.com/office/drawing/2014/main" id="{422C0EE3-AA5E-3FCE-A23A-833B1023ABFB}"/>
              </a:ext>
            </a:extLst>
          </p:cNvPr>
          <p:cNvSpPr txBox="1"/>
          <p:nvPr/>
        </p:nvSpPr>
        <p:spPr>
          <a:xfrm>
            <a:off x="6036480" y="5957500"/>
            <a:ext cx="310752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Unpublished</a:t>
            </a:r>
          </a:p>
        </p:txBody>
      </p:sp>
    </p:spTree>
    <p:extLst>
      <p:ext uri="{BB962C8B-B14F-4D97-AF65-F5344CB8AC3E}">
        <p14:creationId xmlns:p14="http://schemas.microsoft.com/office/powerpoint/2010/main" val="1699442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4093-6A04-0C0F-1F67-2A6E06CBE8F0}"/>
              </a:ext>
            </a:extLst>
          </p:cNvPr>
          <p:cNvSpPr>
            <a:spLocks noGrp="1"/>
          </p:cNvSpPr>
          <p:nvPr>
            <p:ph type="title"/>
          </p:nvPr>
        </p:nvSpPr>
        <p:spPr>
          <a:xfrm>
            <a:off x="152400" y="228600"/>
            <a:ext cx="8915400" cy="609600"/>
          </a:xfrm>
        </p:spPr>
        <p:txBody>
          <a:bodyPr/>
          <a:lstStyle/>
          <a:p>
            <a:r>
              <a:rPr lang="en-US" dirty="0"/>
              <a:t> </a:t>
            </a:r>
            <a:r>
              <a:rPr lang="en-US" dirty="0" err="1"/>
              <a:t>CircRNA</a:t>
            </a:r>
            <a:r>
              <a:rPr lang="en-US" dirty="0"/>
              <a:t> conclusions</a:t>
            </a:r>
          </a:p>
        </p:txBody>
      </p:sp>
      <p:sp>
        <p:nvSpPr>
          <p:cNvPr id="9" name="Content Placeholder 12">
            <a:extLst>
              <a:ext uri="{FF2B5EF4-FFF2-40B4-BE49-F238E27FC236}">
                <a16:creationId xmlns:a16="http://schemas.microsoft.com/office/drawing/2014/main" id="{FA055317-6B08-014D-B094-AAD1B9335606}"/>
              </a:ext>
            </a:extLst>
          </p:cNvPr>
          <p:cNvSpPr>
            <a:spLocks noGrp="1"/>
          </p:cNvSpPr>
          <p:nvPr>
            <p:ph idx="1"/>
          </p:nvPr>
        </p:nvSpPr>
        <p:spPr>
          <a:xfrm>
            <a:off x="152400" y="1143000"/>
            <a:ext cx="8915400" cy="5029200"/>
          </a:xfrm>
        </p:spPr>
        <p:txBody>
          <a:bodyPr>
            <a:normAutofit/>
          </a:bodyPr>
          <a:lstStyle/>
          <a:p>
            <a:pPr marL="720071" lvl="1" indent="-342900">
              <a:lnSpc>
                <a:spcPct val="150000"/>
              </a:lnSpc>
              <a:spcBef>
                <a:spcPts val="0"/>
              </a:spcBef>
              <a:buClr>
                <a:schemeClr val="tx2">
                  <a:lumMod val="75000"/>
                </a:schemeClr>
              </a:buClr>
              <a:buSzPct val="100000"/>
            </a:pPr>
            <a:r>
              <a:rPr lang="en-US" sz="2100" dirty="0">
                <a:solidFill>
                  <a:srgbClr val="000000"/>
                </a:solidFill>
                <a:latin typeface="Calibri" panose="020F0502020204030204" pitchFamily="34" charset="0"/>
                <a:cs typeface="Calibri" panose="020F0502020204030204" pitchFamily="34" charset="0"/>
              </a:rPr>
              <a:t>Novel, integrated long-read approach discovers beyond annotated </a:t>
            </a:r>
            <a:r>
              <a:rPr lang="en-US" sz="2100" dirty="0" err="1">
                <a:solidFill>
                  <a:srgbClr val="000000"/>
                </a:solidFill>
                <a:latin typeface="Calibri" panose="020F0502020204030204" pitchFamily="34" charset="0"/>
                <a:cs typeface="Calibri" panose="020F0502020204030204" pitchFamily="34" charset="0"/>
              </a:rPr>
              <a:t>circRNAs</a:t>
            </a:r>
            <a:endParaRPr lang="en-US" sz="2100" dirty="0">
              <a:solidFill>
                <a:srgbClr val="000000"/>
              </a:solidFill>
              <a:latin typeface="Calibri" panose="020F0502020204030204" pitchFamily="34" charset="0"/>
              <a:cs typeface="Calibri" panose="020F0502020204030204" pitchFamily="34" charset="0"/>
            </a:endParaRPr>
          </a:p>
          <a:p>
            <a:pPr marL="1120121" lvl="2" indent="-342900">
              <a:lnSpc>
                <a:spcPct val="150000"/>
              </a:lnSpc>
              <a:spcBef>
                <a:spcPts val="0"/>
              </a:spcBef>
              <a:buClr>
                <a:schemeClr val="tx2">
                  <a:lumMod val="75000"/>
                </a:schemeClr>
              </a:buClr>
              <a:buSzPct val="100000"/>
            </a:pPr>
            <a:r>
              <a:rPr lang="en-US" sz="2100" dirty="0">
                <a:solidFill>
                  <a:srgbClr val="000000"/>
                </a:solidFill>
                <a:latin typeface="Calibri" panose="020F0502020204030204" pitchFamily="34" charset="0"/>
                <a:cs typeface="Calibri" panose="020F0502020204030204" pitchFamily="34" charset="0"/>
              </a:rPr>
              <a:t>Eventual improvement to rely on a single strategy</a:t>
            </a:r>
          </a:p>
          <a:p>
            <a:pPr marL="720071" lvl="1" indent="-342900">
              <a:lnSpc>
                <a:spcPct val="150000"/>
              </a:lnSpc>
              <a:spcBef>
                <a:spcPts val="0"/>
              </a:spcBef>
              <a:buClr>
                <a:schemeClr val="tx2">
                  <a:lumMod val="75000"/>
                </a:schemeClr>
              </a:buClr>
              <a:buSzPct val="100000"/>
            </a:pPr>
            <a:r>
              <a:rPr lang="en-US" sz="2100" dirty="0">
                <a:solidFill>
                  <a:srgbClr val="000000"/>
                </a:solidFill>
                <a:latin typeface="Calibri" panose="020F0502020204030204" pitchFamily="34" charset="0"/>
                <a:cs typeface="Calibri" panose="020F0502020204030204" pitchFamily="34" charset="0"/>
              </a:rPr>
              <a:t>Improved bioinformatic workflow for comprehensive full-length circRNA characterization</a:t>
            </a:r>
          </a:p>
          <a:p>
            <a:pPr marL="720071" lvl="1" indent="-342900">
              <a:lnSpc>
                <a:spcPct val="150000"/>
              </a:lnSpc>
              <a:spcBef>
                <a:spcPts val="0"/>
              </a:spcBef>
              <a:buClr>
                <a:schemeClr val="tx2">
                  <a:lumMod val="75000"/>
                </a:schemeClr>
              </a:buClr>
              <a:buSzPct val="100000"/>
            </a:pPr>
            <a:r>
              <a:rPr lang="en-US" sz="2100" dirty="0">
                <a:solidFill>
                  <a:srgbClr val="000000"/>
                </a:solidFill>
                <a:latin typeface="Calibri" panose="020F0502020204030204" pitchFamily="34" charset="0"/>
                <a:cs typeface="Calibri" panose="020F0502020204030204" pitchFamily="34" charset="0"/>
              </a:rPr>
              <a:t>Aid in future mechanistic studies exploring their function in cancer, such as evaluating the coding potential of </a:t>
            </a:r>
            <a:r>
              <a:rPr lang="en-US" sz="2100" dirty="0" err="1">
                <a:solidFill>
                  <a:srgbClr val="000000"/>
                </a:solidFill>
                <a:latin typeface="Calibri" panose="020F0502020204030204" pitchFamily="34" charset="0"/>
                <a:cs typeface="Calibri" panose="020F0502020204030204" pitchFamily="34" charset="0"/>
              </a:rPr>
              <a:t>circRNAs</a:t>
            </a:r>
            <a:endParaRPr lang="en-US" sz="2100" dirty="0">
              <a:solidFill>
                <a:srgbClr val="000000"/>
              </a:solidFill>
              <a:latin typeface="Calibri" panose="020F0502020204030204" pitchFamily="34" charset="0"/>
              <a:cs typeface="Calibri" panose="020F0502020204030204" pitchFamily="34" charset="0"/>
            </a:endParaRPr>
          </a:p>
          <a:p>
            <a:pPr marL="720071" lvl="1" indent="-342900">
              <a:lnSpc>
                <a:spcPct val="150000"/>
              </a:lnSpc>
              <a:spcBef>
                <a:spcPts val="0"/>
              </a:spcBef>
              <a:buClr>
                <a:schemeClr val="tx2">
                  <a:lumMod val="75000"/>
                </a:schemeClr>
              </a:buClr>
              <a:buSzPct val="100000"/>
            </a:pPr>
            <a:r>
              <a:rPr lang="en-US" sz="2100" b="1" dirty="0">
                <a:solidFill>
                  <a:srgbClr val="000000"/>
                </a:solidFill>
                <a:latin typeface="Calibri" panose="020F0502020204030204" pitchFamily="34" charset="0"/>
                <a:cs typeface="Calibri" panose="020F0502020204030204" pitchFamily="34" charset="0"/>
              </a:rPr>
              <a:t>More cell line and matched patient long-read sequencing data will help to discover circRNAs and encoded peptides in matched cancer patients</a:t>
            </a:r>
            <a:endParaRPr lang="en-US" sz="2100" b="1" dirty="0">
              <a:solidFill>
                <a:srgbClr val="000000"/>
              </a:solidFill>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8902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8A6315-A8AB-5D40-9C8B-24306AA4D5E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33400" y="1803780"/>
            <a:ext cx="4880426" cy="3250439"/>
          </a:xfrm>
          <a:prstGeom prst="rect">
            <a:avLst/>
          </a:prstGeom>
        </p:spPr>
      </p:pic>
      <p:pic>
        <p:nvPicPr>
          <p:cNvPr id="15" name="Picture 14">
            <a:extLst>
              <a:ext uri="{FF2B5EF4-FFF2-40B4-BE49-F238E27FC236}">
                <a16:creationId xmlns:a16="http://schemas.microsoft.com/office/drawing/2014/main" id="{EF357259-97B0-5448-B0B4-45402A8C59E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4002" y="2286000"/>
            <a:ext cx="682144" cy="682144"/>
          </a:xfrm>
          <a:prstGeom prst="rect">
            <a:avLst/>
          </a:prstGeom>
        </p:spPr>
      </p:pic>
      <p:pic>
        <p:nvPicPr>
          <p:cNvPr id="16" name="Picture 15">
            <a:extLst>
              <a:ext uri="{FF2B5EF4-FFF2-40B4-BE49-F238E27FC236}">
                <a16:creationId xmlns:a16="http://schemas.microsoft.com/office/drawing/2014/main" id="{C398DDF5-05F1-2247-9703-547B70F22E39}"/>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53200" y="2286000"/>
            <a:ext cx="682144" cy="682144"/>
          </a:xfrm>
          <a:prstGeom prst="rect">
            <a:avLst/>
          </a:prstGeom>
        </p:spPr>
      </p:pic>
      <p:pic>
        <p:nvPicPr>
          <p:cNvPr id="17" name="Picture 16">
            <a:extLst>
              <a:ext uri="{FF2B5EF4-FFF2-40B4-BE49-F238E27FC236}">
                <a16:creationId xmlns:a16="http://schemas.microsoft.com/office/drawing/2014/main" id="{50E6919A-83A5-214F-A904-94B0ED33DCA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556421" y="3065428"/>
            <a:ext cx="682144" cy="682144"/>
          </a:xfrm>
          <a:prstGeom prst="rect">
            <a:avLst/>
          </a:prstGeom>
        </p:spPr>
      </p:pic>
      <p:pic>
        <p:nvPicPr>
          <p:cNvPr id="7" name="Picture 6">
            <a:extLst>
              <a:ext uri="{FF2B5EF4-FFF2-40B4-BE49-F238E27FC236}">
                <a16:creationId xmlns:a16="http://schemas.microsoft.com/office/drawing/2014/main" id="{231A2244-C1B3-754E-9674-757048D221E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033759" y="2286000"/>
            <a:ext cx="685191" cy="685800"/>
          </a:xfrm>
          <a:prstGeom prst="rect">
            <a:avLst/>
          </a:prstGeom>
        </p:spPr>
      </p:pic>
      <p:pic>
        <p:nvPicPr>
          <p:cNvPr id="9" name="Picture 8">
            <a:extLst>
              <a:ext uri="{FF2B5EF4-FFF2-40B4-BE49-F238E27FC236}">
                <a16:creationId xmlns:a16="http://schemas.microsoft.com/office/drawing/2014/main" id="{E261DCB6-DA69-7D4A-9820-471FB107A58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294610" y="3061771"/>
            <a:ext cx="682880" cy="685800"/>
          </a:xfrm>
          <a:prstGeom prst="rect">
            <a:avLst/>
          </a:prstGeom>
        </p:spPr>
      </p:pic>
      <p:pic>
        <p:nvPicPr>
          <p:cNvPr id="12" name="Picture 11">
            <a:extLst>
              <a:ext uri="{FF2B5EF4-FFF2-40B4-BE49-F238E27FC236}">
                <a16:creationId xmlns:a16="http://schemas.microsoft.com/office/drawing/2014/main" id="{0E7E8521-7D41-6747-B345-678B89F846ED}"/>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b="-127"/>
          <a:stretch/>
        </p:blipFill>
        <p:spPr>
          <a:xfrm>
            <a:off x="7292398" y="2286000"/>
            <a:ext cx="684307" cy="685800"/>
          </a:xfrm>
          <a:prstGeom prst="rect">
            <a:avLst/>
          </a:prstGeom>
        </p:spPr>
      </p:pic>
      <p:pic>
        <p:nvPicPr>
          <p:cNvPr id="14" name="Picture 13">
            <a:extLst>
              <a:ext uri="{FF2B5EF4-FFF2-40B4-BE49-F238E27FC236}">
                <a16:creationId xmlns:a16="http://schemas.microsoft.com/office/drawing/2014/main" id="{1041B9BF-33D1-9640-8960-1878860874A2}"/>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814002" y="3061771"/>
            <a:ext cx="686374" cy="685800"/>
          </a:xfrm>
          <a:prstGeom prst="rect">
            <a:avLst/>
          </a:prstGeom>
        </p:spPr>
      </p:pic>
      <p:pic>
        <p:nvPicPr>
          <p:cNvPr id="22" name="Picture 21">
            <a:extLst>
              <a:ext uri="{FF2B5EF4-FFF2-40B4-BE49-F238E27FC236}">
                <a16:creationId xmlns:a16="http://schemas.microsoft.com/office/drawing/2014/main" id="{6FC99A56-5893-A147-8718-A939156291AF}"/>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292398" y="3845089"/>
            <a:ext cx="685800" cy="682850"/>
          </a:xfrm>
          <a:prstGeom prst="rect">
            <a:avLst/>
          </a:prstGeom>
        </p:spPr>
      </p:pic>
      <p:pic>
        <p:nvPicPr>
          <p:cNvPr id="3" name="Picture 2">
            <a:extLst>
              <a:ext uri="{FF2B5EF4-FFF2-40B4-BE49-F238E27FC236}">
                <a16:creationId xmlns:a16="http://schemas.microsoft.com/office/drawing/2014/main" id="{9B7DE74C-ABD4-3442-9358-55B8F4C84EB8}"/>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8032799" y="3061771"/>
            <a:ext cx="685183" cy="685800"/>
          </a:xfrm>
          <a:prstGeom prst="rect">
            <a:avLst/>
          </a:prstGeom>
        </p:spPr>
      </p:pic>
      <p:pic>
        <p:nvPicPr>
          <p:cNvPr id="8" name="Picture 7">
            <a:extLst>
              <a:ext uri="{FF2B5EF4-FFF2-40B4-BE49-F238E27FC236}">
                <a16:creationId xmlns:a16="http://schemas.microsoft.com/office/drawing/2014/main" id="{2888AA82-9DDC-67CE-DF71-E03E7668A55C}"/>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994435" y="5310083"/>
            <a:ext cx="1661776" cy="353128"/>
          </a:xfrm>
          <a:prstGeom prst="rect">
            <a:avLst/>
          </a:prstGeom>
        </p:spPr>
      </p:pic>
      <p:pic>
        <p:nvPicPr>
          <p:cNvPr id="1026" name="Picture 2">
            <a:extLst>
              <a:ext uri="{FF2B5EF4-FFF2-40B4-BE49-F238E27FC236}">
                <a16:creationId xmlns:a16="http://schemas.microsoft.com/office/drawing/2014/main" id="{F9CE074D-E616-8B14-949A-62F02F423122}"/>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6549543" y="3842139"/>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37A8B4-4066-F6A4-F704-12FCF4B0D7F9}"/>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5811479" y="3843587"/>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12A7802-D13C-9231-773C-870BF3D4E86F}"/>
              </a:ext>
            </a:extLst>
          </p:cNvPr>
          <p:cNvSpPr>
            <a:spLocks noGrp="1"/>
          </p:cNvSpPr>
          <p:nvPr>
            <p:ph type="title"/>
          </p:nvPr>
        </p:nvSpPr>
        <p:spPr>
          <a:xfrm>
            <a:off x="169646" y="311005"/>
            <a:ext cx="8915400" cy="609600"/>
          </a:xfrm>
        </p:spPr>
        <p:txBody>
          <a:bodyPr/>
          <a:lstStyle/>
          <a:p>
            <a:r>
              <a:rPr lang="en-US" dirty="0"/>
              <a:t>Acknowledgements</a:t>
            </a:r>
          </a:p>
        </p:txBody>
      </p:sp>
    </p:spTree>
    <p:extLst>
      <p:ext uri="{BB962C8B-B14F-4D97-AF65-F5344CB8AC3E}">
        <p14:creationId xmlns:p14="http://schemas.microsoft.com/office/powerpoint/2010/main" val="111882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275E-E6C3-8306-29C9-CA770FF594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55D043-A84B-2346-393A-D50DEC8447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4964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Functional roles of lncRNAs in </a:t>
            </a:r>
            <a:r>
              <a:rPr lang="en-US" i="1" dirty="0" err="1"/>
              <a:t>cis</a:t>
            </a:r>
            <a:endParaRPr lang="en-US" dirty="0"/>
          </a:p>
        </p:txBody>
      </p:sp>
      <p:sp>
        <p:nvSpPr>
          <p:cNvPr id="7" name="TextBox 6"/>
          <p:cNvSpPr txBox="1"/>
          <p:nvPr/>
        </p:nvSpPr>
        <p:spPr>
          <a:xfrm>
            <a:off x="6007100" y="6020277"/>
            <a:ext cx="3136900" cy="276999"/>
          </a:xfrm>
          <a:prstGeom prst="rect">
            <a:avLst/>
          </a:prstGeom>
          <a:noFill/>
        </p:spPr>
        <p:txBody>
          <a:bodyPr wrap="square">
            <a:spAutoFit/>
          </a:bodyPr>
          <a:lstStyle/>
          <a:p>
            <a:pPr algn="r">
              <a:defRPr/>
            </a:pPr>
            <a:r>
              <a:rPr lang="en-US" sz="1200" b="1" baseline="0" dirty="0">
                <a:latin typeface="Arial"/>
                <a:cs typeface="Arial"/>
              </a:rPr>
              <a:t>(Cell – Kopp</a:t>
            </a:r>
            <a:r>
              <a:rPr lang="en-US" sz="1200" b="1" dirty="0">
                <a:latin typeface="Arial"/>
                <a:cs typeface="Arial"/>
              </a:rPr>
              <a:t> </a:t>
            </a:r>
            <a:r>
              <a:rPr lang="en-US" sz="1200" b="1" baseline="0" dirty="0">
                <a:latin typeface="Arial"/>
                <a:cs typeface="Arial"/>
              </a:rPr>
              <a:t>et al., 2018)</a:t>
            </a:r>
          </a:p>
        </p:txBody>
      </p:sp>
      <p:grpSp>
        <p:nvGrpSpPr>
          <p:cNvPr id="9" name="Group 8"/>
          <p:cNvGrpSpPr/>
          <p:nvPr/>
        </p:nvGrpSpPr>
        <p:grpSpPr>
          <a:xfrm>
            <a:off x="535400" y="800100"/>
            <a:ext cx="8149400" cy="5257800"/>
            <a:chOff x="803445" y="880534"/>
            <a:chExt cx="8149400" cy="5257800"/>
          </a:xfrm>
        </p:grpSpPr>
        <p:pic>
          <p:nvPicPr>
            <p:cNvPr id="6" name="Picture 5" descr="Cis_Regulation.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03445" y="880534"/>
              <a:ext cx="4213005" cy="5257800"/>
            </a:xfrm>
            <a:prstGeom prst="rect">
              <a:avLst/>
            </a:prstGeom>
          </p:spPr>
        </p:pic>
        <p:sp>
          <p:nvSpPr>
            <p:cNvPr id="8" name="TextBox 7"/>
            <p:cNvSpPr txBox="1"/>
            <p:nvPr/>
          </p:nvSpPr>
          <p:spPr>
            <a:xfrm>
              <a:off x="5016450" y="1540938"/>
              <a:ext cx="3936395" cy="4401205"/>
            </a:xfrm>
            <a:prstGeom prst="rect">
              <a:avLst/>
            </a:prstGeom>
            <a:noFill/>
          </p:spPr>
          <p:txBody>
            <a:bodyPr wrap="square" rtlCol="0">
              <a:spAutoFit/>
            </a:bodyPr>
            <a:lstStyle/>
            <a:p>
              <a:pPr marL="342900" indent="-342900" algn="just">
                <a:buFont typeface="Arial" panose="020B0604020202020204" pitchFamily="34" charset="0"/>
                <a:buChar char="•"/>
              </a:pPr>
              <a:r>
                <a:rPr lang="en-US" sz="1400" dirty="0">
                  <a:latin typeface="Arial" panose="020B0604020202020204" pitchFamily="34" charset="0"/>
                  <a:cs typeface="Arial" panose="020B0604020202020204" pitchFamily="34" charset="0"/>
                </a:rPr>
                <a:t>The lncRNA transcript itself regulates the expression of neighboring genes through its ability to recruit regulatory factors to the locus and/or modulate their function</a:t>
              </a:r>
            </a:p>
            <a:p>
              <a:pPr marL="342900" indent="-34290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1400" dirty="0">
                  <a:latin typeface="Arial" panose="020B0604020202020204" pitchFamily="34" charset="0"/>
                  <a:cs typeface="Arial" panose="020B0604020202020204" pitchFamily="34" charset="0"/>
                </a:rPr>
                <a:t>The process of transcription and/or splicing of the lncRNA confers a gene-regulation functionality that is independent of the sequence of the RNA transcript</a:t>
              </a:r>
            </a:p>
            <a:p>
              <a:pPr marL="285750" indent="-28575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1400" dirty="0">
                  <a:latin typeface="Arial" panose="020B0604020202020204" pitchFamily="34" charset="0"/>
                  <a:cs typeface="Arial" panose="020B0604020202020204" pitchFamily="34" charset="0"/>
                </a:rPr>
                <a:t>Regulation in </a:t>
              </a:r>
              <a:r>
                <a:rPr lang="en-US" sz="1400" dirty="0" err="1">
                  <a:latin typeface="Arial" panose="020B0604020202020204" pitchFamily="34" charset="0"/>
                  <a:cs typeface="Arial" panose="020B0604020202020204" pitchFamily="34" charset="0"/>
                </a:rPr>
                <a:t>cis</a:t>
              </a:r>
              <a:r>
                <a:rPr lang="en-US" sz="1400" dirty="0">
                  <a:latin typeface="Arial" panose="020B0604020202020204" pitchFamily="34" charset="0"/>
                  <a:cs typeface="Arial" panose="020B0604020202020204" pitchFamily="34" charset="0"/>
                </a:rPr>
                <a:t> depends solely on DNA elements within the lncRNA promoter or gene locus and is completely independent of the encoded RNA or its production</a:t>
              </a:r>
            </a:p>
          </p:txBody>
        </p:sp>
      </p:grpSp>
    </p:spTree>
    <p:extLst>
      <p:ext uri="{BB962C8B-B14F-4D97-AF65-F5344CB8AC3E}">
        <p14:creationId xmlns:p14="http://schemas.microsoft.com/office/powerpoint/2010/main" val="3032823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6785" y="144669"/>
            <a:ext cx="8636001" cy="571056"/>
          </a:xfrm>
        </p:spPr>
        <p:txBody>
          <a:bodyPr/>
          <a:lstStyle/>
          <a:p>
            <a:r>
              <a:rPr lang="en-US" dirty="0"/>
              <a:t>Functional roles of lncRNAs in </a:t>
            </a:r>
            <a:r>
              <a:rPr lang="en-US" i="1" dirty="0"/>
              <a:t>trans</a:t>
            </a:r>
            <a:endParaRPr lang="en-US" dirty="0"/>
          </a:p>
        </p:txBody>
      </p:sp>
      <p:pic>
        <p:nvPicPr>
          <p:cNvPr id="2" name="Picture 1" descr="Trans_Regulation.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1200" y="715725"/>
            <a:ext cx="4522212" cy="5392489"/>
          </a:xfrm>
          <a:prstGeom prst="rect">
            <a:avLst/>
          </a:prstGeom>
        </p:spPr>
      </p:pic>
      <p:sp>
        <p:nvSpPr>
          <p:cNvPr id="5" name="TextBox 4"/>
          <p:cNvSpPr txBox="1"/>
          <p:nvPr/>
        </p:nvSpPr>
        <p:spPr>
          <a:xfrm>
            <a:off x="6007100" y="6002089"/>
            <a:ext cx="3136900" cy="276999"/>
          </a:xfrm>
          <a:prstGeom prst="rect">
            <a:avLst/>
          </a:prstGeom>
          <a:noFill/>
        </p:spPr>
        <p:txBody>
          <a:bodyPr wrap="square">
            <a:spAutoFit/>
          </a:bodyPr>
          <a:lstStyle/>
          <a:p>
            <a:pPr algn="r">
              <a:defRPr/>
            </a:pPr>
            <a:r>
              <a:rPr lang="en-US" sz="1200" b="1" baseline="0" dirty="0">
                <a:latin typeface="Arial"/>
                <a:cs typeface="Arial"/>
              </a:rPr>
              <a:t>(Cell – Kopp</a:t>
            </a:r>
            <a:r>
              <a:rPr lang="en-US" sz="1200" b="1" dirty="0">
                <a:latin typeface="Arial"/>
                <a:cs typeface="Arial"/>
              </a:rPr>
              <a:t> </a:t>
            </a:r>
            <a:r>
              <a:rPr lang="en-US" sz="1200" b="1" baseline="0" dirty="0">
                <a:latin typeface="Arial"/>
                <a:cs typeface="Arial"/>
              </a:rPr>
              <a:t>et al., 2018)</a:t>
            </a:r>
          </a:p>
        </p:txBody>
      </p:sp>
    </p:spTree>
    <p:extLst>
      <p:ext uri="{BB962C8B-B14F-4D97-AF65-F5344CB8AC3E}">
        <p14:creationId xmlns:p14="http://schemas.microsoft.com/office/powerpoint/2010/main" val="2873598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06E8821-8D42-5196-31FF-53F64F792590}"/>
              </a:ext>
            </a:extLst>
          </p:cNvPr>
          <p:cNvSpPr>
            <a:spLocks noGrp="1"/>
          </p:cNvSpPr>
          <p:nvPr>
            <p:ph type="title"/>
          </p:nvPr>
        </p:nvSpPr>
        <p:spPr>
          <a:xfrm>
            <a:off x="152400" y="76200"/>
            <a:ext cx="8915400" cy="609600"/>
          </a:xfrm>
        </p:spPr>
        <p:txBody>
          <a:bodyPr/>
          <a:lstStyle/>
          <a:p>
            <a:r>
              <a:rPr lang="en-US" dirty="0"/>
              <a:t>Enrichment strategies for </a:t>
            </a:r>
            <a:r>
              <a:rPr lang="en-US" dirty="0" err="1"/>
              <a:t>circRNAs</a:t>
            </a:r>
            <a:endParaRPr lang="en-US" dirty="0"/>
          </a:p>
        </p:txBody>
      </p:sp>
      <p:pic>
        <p:nvPicPr>
          <p:cNvPr id="4" name="Picture 3" descr="Diagram&#10;&#10;Description automatically generated">
            <a:extLst>
              <a:ext uri="{FF2B5EF4-FFF2-40B4-BE49-F238E27FC236}">
                <a16:creationId xmlns:a16="http://schemas.microsoft.com/office/drawing/2014/main" id="{7D89BF40-D8DF-50F7-D7BF-D8DD8A93E736}"/>
              </a:ext>
            </a:extLst>
          </p:cNvPr>
          <p:cNvPicPr>
            <a:picLocks noChangeAspect="1"/>
          </p:cNvPicPr>
          <p:nvPr/>
        </p:nvPicPr>
        <p:blipFill>
          <a:blip r:embed="rId2"/>
          <a:stretch>
            <a:fillRect/>
          </a:stretch>
        </p:blipFill>
        <p:spPr>
          <a:xfrm>
            <a:off x="2483168" y="838200"/>
            <a:ext cx="4253864" cy="5334000"/>
          </a:xfrm>
          <a:prstGeom prst="rect">
            <a:avLst/>
          </a:prstGeom>
          <a:noFill/>
        </p:spPr>
      </p:pic>
      <p:sp>
        <p:nvSpPr>
          <p:cNvPr id="5" name="TextBox 4">
            <a:extLst>
              <a:ext uri="{FF2B5EF4-FFF2-40B4-BE49-F238E27FC236}">
                <a16:creationId xmlns:a16="http://schemas.microsoft.com/office/drawing/2014/main" id="{D8F20B04-63E1-A40B-70C3-0B0A537076C6}"/>
              </a:ext>
            </a:extLst>
          </p:cNvPr>
          <p:cNvSpPr txBox="1"/>
          <p:nvPr/>
        </p:nvSpPr>
        <p:spPr>
          <a:xfrm>
            <a:off x="7245032" y="5933301"/>
            <a:ext cx="1873568"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a:t>
            </a:r>
            <a:r>
              <a:rPr lang="en-US" sz="1200" b="1" dirty="0" err="1">
                <a:latin typeface="Arial" panose="020B0604020202020204" pitchFamily="34" charset="0"/>
                <a:cs typeface="Arial" panose="020B0604020202020204" pitchFamily="34" charset="0"/>
              </a:rPr>
              <a:t>Bonizzato</a:t>
            </a:r>
            <a:r>
              <a:rPr lang="en-US" sz="1200" b="1" dirty="0">
                <a:latin typeface="Arial" panose="020B0604020202020204" pitchFamily="34" charset="0"/>
                <a:cs typeface="Arial" panose="020B0604020202020204" pitchFamily="34" charset="0"/>
              </a:rPr>
              <a:t> et al., 2016)</a:t>
            </a:r>
          </a:p>
        </p:txBody>
      </p:sp>
    </p:spTree>
    <p:extLst>
      <p:ext uri="{BB962C8B-B14F-4D97-AF65-F5344CB8AC3E}">
        <p14:creationId xmlns:p14="http://schemas.microsoft.com/office/powerpoint/2010/main" val="2502223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9805-F8A4-2E1D-8F52-2C0D115D0766}"/>
              </a:ext>
            </a:extLst>
          </p:cNvPr>
          <p:cNvSpPr>
            <a:spLocks noGrp="1"/>
          </p:cNvSpPr>
          <p:nvPr>
            <p:ph type="title"/>
          </p:nvPr>
        </p:nvSpPr>
        <p:spPr>
          <a:xfrm>
            <a:off x="0" y="152400"/>
            <a:ext cx="9220200" cy="609600"/>
          </a:xfrm>
        </p:spPr>
        <p:txBody>
          <a:bodyPr/>
          <a:lstStyle/>
          <a:p>
            <a:r>
              <a:rPr lang="en-US" sz="2400" dirty="0"/>
              <a:t>Discovery of altered small RNAs in metastatic colon cancer progression</a:t>
            </a:r>
          </a:p>
        </p:txBody>
      </p:sp>
      <p:grpSp>
        <p:nvGrpSpPr>
          <p:cNvPr id="10" name="Group 9">
            <a:extLst>
              <a:ext uri="{FF2B5EF4-FFF2-40B4-BE49-F238E27FC236}">
                <a16:creationId xmlns:a16="http://schemas.microsoft.com/office/drawing/2014/main" id="{34DC8831-CB2B-DAE7-A3C9-B2A349CA7917}"/>
              </a:ext>
            </a:extLst>
          </p:cNvPr>
          <p:cNvGrpSpPr/>
          <p:nvPr/>
        </p:nvGrpSpPr>
        <p:grpSpPr>
          <a:xfrm>
            <a:off x="3581400" y="736890"/>
            <a:ext cx="3810000" cy="2371417"/>
            <a:chOff x="152400" y="1088308"/>
            <a:chExt cx="3200400" cy="1936750"/>
          </a:xfrm>
        </p:grpSpPr>
        <p:pic>
          <p:nvPicPr>
            <p:cNvPr id="6" name="Picture 5" descr="Graphical user interface, chart&#10;&#10;Description automatically generated with medium confidence">
              <a:extLst>
                <a:ext uri="{FF2B5EF4-FFF2-40B4-BE49-F238E27FC236}">
                  <a16:creationId xmlns:a16="http://schemas.microsoft.com/office/drawing/2014/main" id="{1582332D-0B50-CEDE-CE0B-EFE2BDC0EFC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52400" y="1088308"/>
              <a:ext cx="3200400" cy="1936750"/>
            </a:xfrm>
            <a:prstGeom prst="rect">
              <a:avLst/>
            </a:prstGeom>
          </p:spPr>
        </p:pic>
        <p:sp>
          <p:nvSpPr>
            <p:cNvPr id="9" name="Rectangle 8">
              <a:extLst>
                <a:ext uri="{FF2B5EF4-FFF2-40B4-BE49-F238E27FC236}">
                  <a16:creationId xmlns:a16="http://schemas.microsoft.com/office/drawing/2014/main" id="{893FE456-DAE1-A6AF-1923-5FCBC6CEA4B0}"/>
                </a:ext>
              </a:extLst>
            </p:cNvPr>
            <p:cNvSpPr/>
            <p:nvPr/>
          </p:nvSpPr>
          <p:spPr bwMode="auto">
            <a:xfrm>
              <a:off x="152400" y="1094129"/>
              <a:ext cx="304800" cy="265642"/>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grpSp>
        <p:nvGrpSpPr>
          <p:cNvPr id="12" name="Group 11">
            <a:extLst>
              <a:ext uri="{FF2B5EF4-FFF2-40B4-BE49-F238E27FC236}">
                <a16:creationId xmlns:a16="http://schemas.microsoft.com/office/drawing/2014/main" id="{C24567FC-078C-18BB-AE83-71CA850BD179}"/>
              </a:ext>
            </a:extLst>
          </p:cNvPr>
          <p:cNvGrpSpPr/>
          <p:nvPr/>
        </p:nvGrpSpPr>
        <p:grpSpPr>
          <a:xfrm>
            <a:off x="37453" y="1089114"/>
            <a:ext cx="3576369" cy="4571736"/>
            <a:chOff x="3810000" y="1905000"/>
            <a:chExt cx="3200400" cy="4006235"/>
          </a:xfrm>
        </p:grpSpPr>
        <p:pic>
          <p:nvPicPr>
            <p:cNvPr id="8" name="Picture 7" descr="Graphical user interface, chart&#10;&#10;Description automatically generated with medium confidence">
              <a:extLst>
                <a:ext uri="{FF2B5EF4-FFF2-40B4-BE49-F238E27FC236}">
                  <a16:creationId xmlns:a16="http://schemas.microsoft.com/office/drawing/2014/main" id="{B01EFEBC-73BA-6FD7-5903-433EC517149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10000" y="1905000"/>
              <a:ext cx="3200400" cy="4006235"/>
            </a:xfrm>
            <a:prstGeom prst="rect">
              <a:avLst/>
            </a:prstGeom>
          </p:spPr>
        </p:pic>
        <p:sp>
          <p:nvSpPr>
            <p:cNvPr id="11" name="Rectangle 10">
              <a:extLst>
                <a:ext uri="{FF2B5EF4-FFF2-40B4-BE49-F238E27FC236}">
                  <a16:creationId xmlns:a16="http://schemas.microsoft.com/office/drawing/2014/main" id="{EE4F6029-76E5-2721-47D5-7976E25EE01F}"/>
                </a:ext>
              </a:extLst>
            </p:cNvPr>
            <p:cNvSpPr/>
            <p:nvPr/>
          </p:nvSpPr>
          <p:spPr bwMode="auto">
            <a:xfrm>
              <a:off x="3810000" y="1905000"/>
              <a:ext cx="304800" cy="265642"/>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grpSp>
        <p:nvGrpSpPr>
          <p:cNvPr id="15" name="Group 14">
            <a:extLst>
              <a:ext uri="{FF2B5EF4-FFF2-40B4-BE49-F238E27FC236}">
                <a16:creationId xmlns:a16="http://schemas.microsoft.com/office/drawing/2014/main" id="{BCE83064-9CE2-D030-4216-388E534E753D}"/>
              </a:ext>
            </a:extLst>
          </p:cNvPr>
          <p:cNvGrpSpPr/>
          <p:nvPr/>
        </p:nvGrpSpPr>
        <p:grpSpPr>
          <a:xfrm>
            <a:off x="6061587" y="3179215"/>
            <a:ext cx="3311013" cy="2154785"/>
            <a:chOff x="6138434" y="3429726"/>
            <a:chExt cx="2930013" cy="1861694"/>
          </a:xfrm>
        </p:grpSpPr>
        <p:pic>
          <p:nvPicPr>
            <p:cNvPr id="13" name="Picture 12" descr="Graphical user interface, chart&#10;&#10;Description automatically generated with medium confidence">
              <a:extLst>
                <a:ext uri="{FF2B5EF4-FFF2-40B4-BE49-F238E27FC236}">
                  <a16:creationId xmlns:a16="http://schemas.microsoft.com/office/drawing/2014/main" id="{CDE32355-E10A-3C72-F893-169333A2E72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38434" y="3454400"/>
              <a:ext cx="2930013" cy="1837020"/>
            </a:xfrm>
            <a:prstGeom prst="rect">
              <a:avLst/>
            </a:prstGeom>
          </p:spPr>
        </p:pic>
        <p:sp>
          <p:nvSpPr>
            <p:cNvPr id="14" name="Rectangle 13">
              <a:extLst>
                <a:ext uri="{FF2B5EF4-FFF2-40B4-BE49-F238E27FC236}">
                  <a16:creationId xmlns:a16="http://schemas.microsoft.com/office/drawing/2014/main" id="{B8C329D2-1765-9A27-DC33-6DFD2D2FF3B9}"/>
                </a:ext>
              </a:extLst>
            </p:cNvPr>
            <p:cNvSpPr/>
            <p:nvPr/>
          </p:nvSpPr>
          <p:spPr bwMode="auto">
            <a:xfrm>
              <a:off x="6139828" y="3429726"/>
              <a:ext cx="362857" cy="32526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grpSp>
        <p:nvGrpSpPr>
          <p:cNvPr id="17" name="Group 16">
            <a:extLst>
              <a:ext uri="{FF2B5EF4-FFF2-40B4-BE49-F238E27FC236}">
                <a16:creationId xmlns:a16="http://schemas.microsoft.com/office/drawing/2014/main" id="{C1FF1250-A06C-F54E-221D-DDA825A118D3}"/>
              </a:ext>
            </a:extLst>
          </p:cNvPr>
          <p:cNvGrpSpPr/>
          <p:nvPr/>
        </p:nvGrpSpPr>
        <p:grpSpPr>
          <a:xfrm>
            <a:off x="3165987" y="3298901"/>
            <a:ext cx="2930013" cy="2689063"/>
            <a:chOff x="3195721" y="3298901"/>
            <a:chExt cx="2930013" cy="2689063"/>
          </a:xfrm>
        </p:grpSpPr>
        <p:pic>
          <p:nvPicPr>
            <p:cNvPr id="7" name="Picture 6" descr="Graphical user interface, chart&#10;&#10;Description automatically generated with medium confidence">
              <a:extLst>
                <a:ext uri="{FF2B5EF4-FFF2-40B4-BE49-F238E27FC236}">
                  <a16:creationId xmlns:a16="http://schemas.microsoft.com/office/drawing/2014/main" id="{F0C03921-F81F-141A-F529-0854F00559E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95721" y="3298901"/>
              <a:ext cx="2930013" cy="2689063"/>
            </a:xfrm>
            <a:prstGeom prst="rect">
              <a:avLst/>
            </a:prstGeom>
          </p:spPr>
        </p:pic>
        <p:sp>
          <p:nvSpPr>
            <p:cNvPr id="16" name="Rectangle 15">
              <a:extLst>
                <a:ext uri="{FF2B5EF4-FFF2-40B4-BE49-F238E27FC236}">
                  <a16:creationId xmlns:a16="http://schemas.microsoft.com/office/drawing/2014/main" id="{6872258F-9580-DA97-F7A1-5FC79DC0FF73}"/>
                </a:ext>
              </a:extLst>
            </p:cNvPr>
            <p:cNvSpPr/>
            <p:nvPr/>
          </p:nvSpPr>
          <p:spPr bwMode="auto">
            <a:xfrm>
              <a:off x="3257315" y="3298901"/>
              <a:ext cx="362857" cy="325260"/>
            </a:xfrm>
            <a:prstGeom prst="rect">
              <a:avLst/>
            </a:prstGeom>
            <a:solidFill>
              <a:srgbClr val="FFFEF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endParaRPr>
            </a:p>
          </p:txBody>
        </p:sp>
      </p:grpSp>
      <p:sp>
        <p:nvSpPr>
          <p:cNvPr id="18" name="TextBox 17">
            <a:extLst>
              <a:ext uri="{FF2B5EF4-FFF2-40B4-BE49-F238E27FC236}">
                <a16:creationId xmlns:a16="http://schemas.microsoft.com/office/drawing/2014/main" id="{9E6A90AF-72C2-C070-A293-7566A99F80CB}"/>
              </a:ext>
            </a:extLst>
          </p:cNvPr>
          <p:cNvSpPr txBox="1"/>
          <p:nvPr/>
        </p:nvSpPr>
        <p:spPr>
          <a:xfrm>
            <a:off x="5486400" y="5862935"/>
            <a:ext cx="3657600" cy="461665"/>
          </a:xfrm>
          <a:prstGeom prst="rect">
            <a:avLst/>
          </a:prstGeom>
          <a:noFill/>
        </p:spPr>
        <p:txBody>
          <a:bodyPr wrap="square">
            <a:spAutoFit/>
          </a:bodyPr>
          <a:lstStyle/>
          <a:p>
            <a:pPr algn="r">
              <a:defRPr/>
            </a:pPr>
            <a:r>
              <a:rPr lang="en-US" sz="1200" b="1" dirty="0">
                <a:latin typeface="Arial"/>
                <a:cs typeface="Arial"/>
              </a:rPr>
              <a:t>https://</a:t>
            </a:r>
            <a:r>
              <a:rPr lang="en-US" sz="1200" b="1" dirty="0" err="1">
                <a:latin typeface="Arial"/>
                <a:cs typeface="Arial"/>
              </a:rPr>
              <a:t>github.com</a:t>
            </a:r>
            <a:r>
              <a:rPr lang="en-US" sz="1200" b="1" dirty="0">
                <a:latin typeface="Arial"/>
                <a:cs typeface="Arial"/>
              </a:rPr>
              <a:t>/ChrisMaherLab/DANSR</a:t>
            </a:r>
            <a:endParaRPr lang="en-US" sz="1200" b="1" baseline="0" dirty="0">
              <a:latin typeface="Arial"/>
              <a:cs typeface="Arial"/>
            </a:endParaRPr>
          </a:p>
          <a:p>
            <a:pPr algn="r">
              <a:defRPr/>
            </a:pPr>
            <a:r>
              <a:rPr lang="en-US" sz="1200" b="1" baseline="0" dirty="0">
                <a:latin typeface="Arial"/>
                <a:cs typeface="Arial"/>
              </a:rPr>
              <a:t>(</a:t>
            </a:r>
            <a:r>
              <a:rPr lang="en-US" sz="1200" b="1" baseline="0" dirty="0" err="1">
                <a:latin typeface="Arial"/>
                <a:cs typeface="Arial"/>
              </a:rPr>
              <a:t>Eteleeb</a:t>
            </a:r>
            <a:r>
              <a:rPr lang="en-US" sz="1200" b="1" baseline="0" dirty="0">
                <a:latin typeface="Arial"/>
                <a:cs typeface="Arial"/>
              </a:rPr>
              <a:t> et al., 2022)</a:t>
            </a:r>
          </a:p>
        </p:txBody>
      </p:sp>
    </p:spTree>
    <p:extLst>
      <p:ext uri="{BB962C8B-B14F-4D97-AF65-F5344CB8AC3E}">
        <p14:creationId xmlns:p14="http://schemas.microsoft.com/office/powerpoint/2010/main" val="162862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0F6-7022-905C-A9BF-B76C27ACE5A8}"/>
              </a:ext>
            </a:extLst>
          </p:cNvPr>
          <p:cNvSpPr>
            <a:spLocks noGrp="1"/>
          </p:cNvSpPr>
          <p:nvPr>
            <p:ph type="ctrTitle"/>
          </p:nvPr>
        </p:nvSpPr>
        <p:spPr/>
        <p:txBody>
          <a:bodyPr/>
          <a:lstStyle/>
          <a:p>
            <a:r>
              <a:rPr lang="en-US" dirty="0"/>
              <a:t>Long noncoding RNAs (lncRNAs)</a:t>
            </a:r>
          </a:p>
        </p:txBody>
      </p:sp>
    </p:spTree>
    <p:extLst>
      <p:ext uri="{BB962C8B-B14F-4D97-AF65-F5344CB8AC3E}">
        <p14:creationId xmlns:p14="http://schemas.microsoft.com/office/powerpoint/2010/main" val="585391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152400" y="76200"/>
            <a:ext cx="8915400" cy="609600"/>
          </a:xfrm>
        </p:spPr>
        <p:txBody>
          <a:bodyPr/>
          <a:lstStyle/>
          <a:p>
            <a:r>
              <a:rPr lang="en-US" dirty="0">
                <a:ea typeface="ＭＳ Ｐゴシック" charset="0"/>
              </a:rPr>
              <a:t>Characteristics of long non-coding RNAs (lncRNAs)</a:t>
            </a:r>
          </a:p>
        </p:txBody>
      </p:sp>
      <p:pic>
        <p:nvPicPr>
          <p:cNvPr id="80898"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6100" y="950076"/>
            <a:ext cx="8051800" cy="2163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ontent Placeholder 2"/>
          <p:cNvSpPr txBox="1">
            <a:spLocks/>
          </p:cNvSpPr>
          <p:nvPr/>
        </p:nvSpPr>
        <p:spPr bwMode="auto">
          <a:xfrm>
            <a:off x="254000" y="3403600"/>
            <a:ext cx="8636000" cy="2327275"/>
          </a:xfrm>
          <a:prstGeom prst="rect">
            <a:avLst/>
          </a:prstGeom>
          <a:noFill/>
          <a:ln>
            <a:noFill/>
          </a:ln>
          <a:extLst>
            <a:ext uri="{FAA26D3D-D897-4be2-8F04-BA451C77F1D7}">
              <ma14:placeholderFlag xmlns:ma14="http://schemas.microsoft.com/office/mac/drawingml/2011/main" xmlns="" val="1"/>
            </a:ext>
          </a:extLst>
        </p:spPr>
        <p:txBody>
          <a:bodyPr/>
          <a:lstStyle>
            <a:lvl1pPr marL="342900" indent="-342900" algn="l" defTabSz="457200" rtl="0" eaLnBrk="0" fontAlgn="base" hangingPunct="0">
              <a:spcBef>
                <a:spcPct val="20000"/>
              </a:spcBef>
              <a:spcAft>
                <a:spcPct val="0"/>
              </a:spcAft>
              <a:buClr>
                <a:srgbClr val="7CBE30"/>
              </a:buClr>
              <a:buFont typeface="Arial" charset="0"/>
              <a:buChar char="•"/>
              <a:defRPr sz="2400">
                <a:solidFill>
                  <a:srgbClr val="3F3F31"/>
                </a:solidFill>
                <a:latin typeface="+mn-lt"/>
                <a:ea typeface="+mn-ea"/>
                <a:cs typeface="+mn-cs"/>
              </a:defRPr>
            </a:lvl1pPr>
            <a:lvl2pPr marL="742950" indent="-285750" algn="l" defTabSz="457200" rtl="0" eaLnBrk="0" fontAlgn="base" hangingPunct="0">
              <a:spcBef>
                <a:spcPct val="20000"/>
              </a:spcBef>
              <a:spcAft>
                <a:spcPct val="0"/>
              </a:spcAft>
              <a:buClr>
                <a:srgbClr val="7CBE30"/>
              </a:buClr>
              <a:buFont typeface="Arial" charset="0"/>
              <a:buChar char="•"/>
              <a:defRPr sz="2000">
                <a:solidFill>
                  <a:srgbClr val="3F3F31"/>
                </a:solidFill>
                <a:latin typeface="+mn-lt"/>
                <a:ea typeface="Arial" charset="0"/>
                <a:cs typeface="+mn-cs"/>
              </a:defRPr>
            </a:lvl2pPr>
            <a:lvl3pPr marL="1143000" indent="-228600" algn="l" defTabSz="457200" rtl="0" eaLnBrk="0" fontAlgn="base" hangingPunct="0">
              <a:spcBef>
                <a:spcPct val="20000"/>
              </a:spcBef>
              <a:spcAft>
                <a:spcPct val="0"/>
              </a:spcAft>
              <a:buClr>
                <a:srgbClr val="7CBE30"/>
              </a:buClr>
              <a:buFont typeface="Arial" charset="0"/>
              <a:buChar char="•"/>
              <a:defRPr sz="2000">
                <a:solidFill>
                  <a:srgbClr val="3F3F31"/>
                </a:solidFill>
                <a:latin typeface="+mn-lt"/>
                <a:ea typeface="Arial" charset="0"/>
                <a:cs typeface="+mn-cs"/>
              </a:defRPr>
            </a:lvl3pPr>
            <a:lvl4pPr marL="1600200" indent="-228600" algn="l" defTabSz="457200" rtl="0" eaLnBrk="0" fontAlgn="base" hangingPunct="0">
              <a:spcBef>
                <a:spcPct val="20000"/>
              </a:spcBef>
              <a:spcAft>
                <a:spcPct val="0"/>
              </a:spcAft>
              <a:buClr>
                <a:srgbClr val="7CBE30"/>
              </a:buClr>
              <a:buFont typeface="Arial" charset="0"/>
              <a:buChar char="•"/>
              <a:defRPr sz="2000">
                <a:solidFill>
                  <a:srgbClr val="3F3F31"/>
                </a:solidFill>
                <a:latin typeface="+mn-lt"/>
                <a:ea typeface="Arial" charset="0"/>
                <a:cs typeface="+mn-cs"/>
              </a:defRPr>
            </a:lvl4pPr>
            <a:lvl5pPr marL="2057400" indent="-228600" algn="l" defTabSz="457200" rtl="0" eaLnBrk="0" fontAlgn="base" hangingPunct="0">
              <a:spcBef>
                <a:spcPct val="20000"/>
              </a:spcBef>
              <a:spcAft>
                <a:spcPct val="0"/>
              </a:spcAft>
              <a:buClr>
                <a:srgbClr val="7CBE30"/>
              </a:buClr>
              <a:buFont typeface="Arial" charset="0"/>
              <a:buChar char="•"/>
              <a:defRPr sz="2000">
                <a:solidFill>
                  <a:srgbClr val="3F3F31"/>
                </a:solidFill>
                <a:latin typeface="+mn-lt"/>
                <a:ea typeface="Arial" charset="0"/>
                <a:cs typeface="+mn-cs"/>
              </a:defRPr>
            </a:lvl5pPr>
            <a:lvl6pPr marL="2514600" indent="-228600" algn="l" defTabSz="457200" rtl="0" fontAlgn="base">
              <a:spcBef>
                <a:spcPct val="20000"/>
              </a:spcBef>
              <a:spcAft>
                <a:spcPct val="0"/>
              </a:spcAft>
              <a:buClr>
                <a:srgbClr val="7CBE30"/>
              </a:buClr>
              <a:buFont typeface="Arial" charset="0"/>
              <a:buChar char="•"/>
              <a:defRPr sz="2000">
                <a:solidFill>
                  <a:srgbClr val="3F3F31"/>
                </a:solidFill>
                <a:latin typeface="+mn-lt"/>
                <a:ea typeface="Arial" charset="0"/>
                <a:cs typeface="+mn-cs"/>
              </a:defRPr>
            </a:lvl6pPr>
            <a:lvl7pPr marL="2971800" indent="-228600" algn="l" defTabSz="457200" rtl="0" fontAlgn="base">
              <a:spcBef>
                <a:spcPct val="20000"/>
              </a:spcBef>
              <a:spcAft>
                <a:spcPct val="0"/>
              </a:spcAft>
              <a:buClr>
                <a:srgbClr val="7CBE30"/>
              </a:buClr>
              <a:buFont typeface="Arial" charset="0"/>
              <a:buChar char="•"/>
              <a:defRPr sz="2000">
                <a:solidFill>
                  <a:srgbClr val="3F3F31"/>
                </a:solidFill>
                <a:latin typeface="+mn-lt"/>
                <a:ea typeface="Arial" charset="0"/>
                <a:cs typeface="+mn-cs"/>
              </a:defRPr>
            </a:lvl7pPr>
            <a:lvl8pPr marL="3429000" indent="-228600" algn="l" defTabSz="457200" rtl="0" fontAlgn="base">
              <a:spcBef>
                <a:spcPct val="20000"/>
              </a:spcBef>
              <a:spcAft>
                <a:spcPct val="0"/>
              </a:spcAft>
              <a:buClr>
                <a:srgbClr val="7CBE30"/>
              </a:buClr>
              <a:buFont typeface="Arial" charset="0"/>
              <a:buChar char="•"/>
              <a:defRPr sz="2000">
                <a:solidFill>
                  <a:srgbClr val="3F3F31"/>
                </a:solidFill>
                <a:latin typeface="+mn-lt"/>
                <a:ea typeface="Arial" charset="0"/>
                <a:cs typeface="+mn-cs"/>
              </a:defRPr>
            </a:lvl8pPr>
            <a:lvl9pPr marL="3886200" indent="-228600" algn="l" defTabSz="457200" rtl="0" fontAlgn="base">
              <a:spcBef>
                <a:spcPct val="20000"/>
              </a:spcBef>
              <a:spcAft>
                <a:spcPct val="0"/>
              </a:spcAft>
              <a:buClr>
                <a:srgbClr val="7CBE30"/>
              </a:buClr>
              <a:buFont typeface="Arial" charset="0"/>
              <a:buChar char="•"/>
              <a:defRPr sz="2000">
                <a:solidFill>
                  <a:srgbClr val="3F3F31"/>
                </a:solidFill>
                <a:latin typeface="+mn-lt"/>
                <a:ea typeface="Arial" charset="0"/>
                <a:cs typeface="+mn-cs"/>
              </a:defRPr>
            </a:lvl9pPr>
          </a:lstStyle>
          <a:p>
            <a:pPr algn="just">
              <a:defRPr/>
            </a:pPr>
            <a:r>
              <a:rPr lang="en-US" sz="1800" baseline="0" dirty="0">
                <a:latin typeface="Arial" panose="020B0604020202020204" pitchFamily="34" charset="0"/>
                <a:ea typeface="ＭＳ Ｐゴシック" charset="0"/>
                <a:cs typeface="Arial" panose="020B0604020202020204" pitchFamily="34" charset="0"/>
              </a:rPr>
              <a:t>Transcription via RNA polymerase II</a:t>
            </a:r>
          </a:p>
          <a:p>
            <a:pPr algn="just">
              <a:defRPr/>
            </a:pPr>
            <a:r>
              <a:rPr lang="en-US" sz="1800" baseline="0" dirty="0" err="1">
                <a:latin typeface="Arial" panose="020B0604020202020204" pitchFamily="34" charset="0"/>
                <a:ea typeface="ＭＳ Ｐゴシック" charset="0"/>
                <a:cs typeface="Arial" panose="020B0604020202020204" pitchFamily="34" charset="0"/>
              </a:rPr>
              <a:t>Polyadenylation</a:t>
            </a:r>
            <a:endParaRPr lang="en-US" sz="1800" baseline="0" dirty="0">
              <a:latin typeface="Arial" panose="020B0604020202020204" pitchFamily="34" charset="0"/>
              <a:ea typeface="ＭＳ Ｐゴシック" charset="0"/>
              <a:cs typeface="Arial" panose="020B0604020202020204" pitchFamily="34" charset="0"/>
            </a:endParaRPr>
          </a:p>
          <a:p>
            <a:pPr algn="just">
              <a:defRPr/>
            </a:pPr>
            <a:r>
              <a:rPr lang="en-US" sz="1800" baseline="0" dirty="0">
                <a:latin typeface="Arial" panose="020B0604020202020204" pitchFamily="34" charset="0"/>
                <a:ea typeface="ＭＳ Ｐゴシック" charset="0"/>
                <a:cs typeface="Arial" panose="020B0604020202020204" pitchFamily="34" charset="0"/>
              </a:rPr>
              <a:t>Frequent splicing of multiple exons via canonical genomic splice site motifs</a:t>
            </a:r>
          </a:p>
          <a:p>
            <a:pPr algn="just">
              <a:defRPr/>
            </a:pPr>
            <a:r>
              <a:rPr lang="en-US" sz="1800" baseline="0" dirty="0">
                <a:latin typeface="Arial" panose="020B0604020202020204" pitchFamily="34" charset="0"/>
                <a:ea typeface="ＭＳ Ｐゴシック" charset="0"/>
                <a:cs typeface="Arial" panose="020B0604020202020204" pitchFamily="34" charset="0"/>
              </a:rPr>
              <a:t>Regulation by well-established transcription factors</a:t>
            </a:r>
          </a:p>
          <a:p>
            <a:pPr algn="just">
              <a:defRPr/>
            </a:pPr>
            <a:r>
              <a:rPr lang="en-US" sz="1800" dirty="0">
                <a:latin typeface="Arial" panose="020B0604020202020204" pitchFamily="34" charset="0"/>
                <a:ea typeface="ＭＳ Ｐゴシック" charset="0"/>
                <a:cs typeface="Arial" panose="020B0604020202020204" pitchFamily="34" charset="0"/>
              </a:rPr>
              <a:t>Epigenetic marks consistent with a transcribed gene (H3K4me3 at the gene promoter, H3K36me3 throughout the gene body)</a:t>
            </a:r>
            <a:endParaRPr lang="en-US" sz="1800" baseline="0" dirty="0">
              <a:latin typeface="Arial" panose="020B0604020202020204" pitchFamily="34" charset="0"/>
              <a:ea typeface="ＭＳ Ｐゴシック" charset="0"/>
              <a:cs typeface="Arial" panose="020B0604020202020204" pitchFamily="34" charset="0"/>
            </a:endParaRPr>
          </a:p>
          <a:p>
            <a:pPr algn="just">
              <a:defRPr/>
            </a:pPr>
            <a:r>
              <a:rPr lang="en-US" sz="1800" baseline="0" dirty="0">
                <a:latin typeface="Arial" panose="020B0604020202020204" pitchFamily="34" charset="0"/>
                <a:ea typeface="ＭＳ Ｐゴシック" charset="0"/>
                <a:cs typeface="Arial" panose="020B0604020202020204" pitchFamily="34" charset="0"/>
              </a:rPr>
              <a:t>Frequent expression in a tissue-specific manner</a:t>
            </a:r>
          </a:p>
        </p:txBody>
      </p:sp>
    </p:spTree>
    <p:extLst>
      <p:ext uri="{BB962C8B-B14F-4D97-AF65-F5344CB8AC3E}">
        <p14:creationId xmlns:p14="http://schemas.microsoft.com/office/powerpoint/2010/main" val="1671205936"/>
      </p:ext>
    </p:extLst>
  </p:cSld>
  <p:clrMapOvr>
    <a:masterClrMapping/>
  </p:clrMapOvr>
</p:sld>
</file>

<file path=ppt/theme/theme1.xml><?xml version="1.0" encoding="utf-8"?>
<a:theme xmlns:a="http://schemas.openxmlformats.org/drawingml/2006/main" name="Blank Presentation">
  <a:themeElements>
    <a:clrScheme name="">
      <a:dk1>
        <a:srgbClr val="131313"/>
      </a:dk1>
      <a:lt1>
        <a:srgbClr val="CD9591"/>
      </a:lt1>
      <a:dk2>
        <a:srgbClr val="6D1A20"/>
      </a:dk2>
      <a:lt2>
        <a:srgbClr val="808080"/>
      </a:lt2>
      <a:accent1>
        <a:srgbClr val="720D1A"/>
      </a:accent1>
      <a:accent2>
        <a:srgbClr val="720D1A"/>
      </a:accent2>
      <a:accent3>
        <a:srgbClr val="E3C8C7"/>
      </a:accent3>
      <a:accent4>
        <a:srgbClr val="0E0E0E"/>
      </a:accent4>
      <a:accent5>
        <a:srgbClr val="BCAAAB"/>
      </a:accent5>
      <a:accent6>
        <a:srgbClr val="670B16"/>
      </a:accent6>
      <a:hlink>
        <a:srgbClr val="6D1A20"/>
      </a:hlink>
      <a:folHlink>
        <a:srgbClr val="720D1A"/>
      </a:folHlink>
    </a:clrScheme>
    <a:fontScheme name="Blank Presentation">
      <a:majorFont>
        <a:latin typeface="Georgia"/>
        <a:ea typeface="Osaka"/>
        <a:cs typeface="Osaka"/>
      </a:majorFont>
      <a:minorFont>
        <a:latin typeface="Verdana"/>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Georgia" pitchFamily="-111" charset="0"/>
            <a:ea typeface="Osaka" pitchFamily="-111" charset="-128"/>
            <a:cs typeface="Osaka" pitchFamily="-111" charset="-128"/>
          </a:defRPr>
        </a:defPPr>
      </a:lstStyle>
    </a:lnDef>
  </a:objectDefaults>
  <a:extraClrSchemeLst>
    <a:extraClrScheme>
      <a:clrScheme name="Blank Presentation 1">
        <a:dk1>
          <a:srgbClr val="808080"/>
        </a:dk1>
        <a:lt1>
          <a:srgbClr val="FFFF66"/>
        </a:lt1>
        <a:dk2>
          <a:srgbClr val="A11F1C"/>
        </a:dk2>
        <a:lt2>
          <a:srgbClr val="FFFF66"/>
        </a:lt2>
        <a:accent1>
          <a:srgbClr val="004080"/>
        </a:accent1>
        <a:accent2>
          <a:srgbClr val="408000"/>
        </a:accent2>
        <a:accent3>
          <a:srgbClr val="CDABAB"/>
        </a:accent3>
        <a:accent4>
          <a:srgbClr val="DADA56"/>
        </a:accent4>
        <a:accent5>
          <a:srgbClr val="AAAFC0"/>
        </a:accent5>
        <a:accent6>
          <a:srgbClr val="397300"/>
        </a:accent6>
        <a:hlink>
          <a:srgbClr val="DC6E00"/>
        </a:hlink>
        <a:folHlink>
          <a:srgbClr val="8000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2004:Templates:Presentations:Designs:Executive</Template>
  <TotalTime>18923</TotalTime>
  <Words>7605</Words>
  <Application>Microsoft Macintosh PowerPoint</Application>
  <PresentationFormat>On-screen Show (4:3)</PresentationFormat>
  <Paragraphs>623</Paragraphs>
  <Slides>69</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vt:i4>
      </vt:variant>
    </vt:vector>
  </HeadingPairs>
  <TitlesOfParts>
    <vt:vector size="83" baseType="lpstr">
      <vt:lpstr>Arial</vt:lpstr>
      <vt:lpstr>Calibri</vt:lpstr>
      <vt:lpstr>Cambria</vt:lpstr>
      <vt:lpstr>Courier</vt:lpstr>
      <vt:lpstr>Courier New</vt:lpstr>
      <vt:lpstr>Georgia</vt:lpstr>
      <vt:lpstr>Harding</vt:lpstr>
      <vt:lpstr>Helvetica</vt:lpstr>
      <vt:lpstr>system-ui</vt:lpstr>
      <vt:lpstr>Times</vt:lpstr>
      <vt:lpstr>Trebuchet MS</vt:lpstr>
      <vt:lpstr>Verdana</vt:lpstr>
      <vt:lpstr>Wingdings</vt:lpstr>
      <vt:lpstr>Blank Presentation</vt:lpstr>
      <vt:lpstr>Noncoding RNAs</vt:lpstr>
      <vt:lpstr>Diversity of noncoding RNAs</vt:lpstr>
      <vt:lpstr>Classes of non-coding RNAs</vt:lpstr>
      <vt:lpstr>Discovered previously unannotated small RNAs using deep sequencing of a libraries with broader insert size selection</vt:lpstr>
      <vt:lpstr>DANSR: A Tool for the Detection of Annotated and Novel Small RNAs</vt:lpstr>
      <vt:lpstr>Accurate categorization of annotated small RNAs in metastatic colorectal cancer (mCRC) patients</vt:lpstr>
      <vt:lpstr>Discovery of altered small RNAs in metastatic colon cancer progression</vt:lpstr>
      <vt:lpstr>Long noncoding RNAs (lncRNAs)</vt:lpstr>
      <vt:lpstr>Characteristics of long non-coding RNAs (lncRNAs)</vt:lpstr>
      <vt:lpstr>Positional classification of lncRNAs</vt:lpstr>
      <vt:lpstr>Integrative methods for discovering lncRNAs</vt:lpstr>
      <vt:lpstr>RNA-Seq focused strategies for lncRNA discovery</vt:lpstr>
      <vt:lpstr>How many lncRNAs have been annotated</vt:lpstr>
      <vt:lpstr>Long noncoding RNAs regulate metastasis via various pathways using diverse mechanisms</vt:lpstr>
      <vt:lpstr>Clinical applications of lncRNAs</vt:lpstr>
      <vt:lpstr>Despite discovering thousands of lncRNAs, only a minor subset have been well characterized</vt:lpstr>
      <vt:lpstr>Only a fraction of lncRNAs are altered in a given cancer type</vt:lpstr>
      <vt:lpstr>LncRNAs have greater tissue-specificity in pan-cancer analysis across ~3,000 patients</vt:lpstr>
      <vt:lpstr>PCAT-14 expression is enriched in prostate cancer</vt:lpstr>
      <vt:lpstr>PCAT-14 as a single gene predictor of aggressive disease </vt:lpstr>
      <vt:lpstr>Long noncoding RNAs and the tumor microenvironment</vt:lpstr>
      <vt:lpstr>Challenge to the miRNA sponge mechanism</vt:lpstr>
      <vt:lpstr>Analysis of lncRNAs in single cell RNA-Seq data from pancreatic cancer patients</vt:lpstr>
      <vt:lpstr>LncRNAs as markers of PDAC TME cell types</vt:lpstr>
      <vt:lpstr>PCAT19: a strong marker of endothelial cells</vt:lpstr>
      <vt:lpstr>PCAT19 activates a subset of cell-cycle genes associated with PCa progression, thereby promoting PCa tumor growth and metastasis</vt:lpstr>
      <vt:lpstr>Despite discovering thousands of lncRNAs, only a minor subset have been well characterized</vt:lpstr>
      <vt:lpstr>Putative lncRNA regulatory mechanisms</vt:lpstr>
      <vt:lpstr>Our ability to understand how a lncRNA functions requires knowledge of its interacting partners: DNA, RNA, and/or protein</vt:lpstr>
      <vt:lpstr>CRISPR based strategies are dependent on the proposed functional mechanism</vt:lpstr>
      <vt:lpstr>A LncRNA-Centric Approach</vt:lpstr>
      <vt:lpstr>Elucidating lncRNA interactions with proteins, RNA, and DNA</vt:lpstr>
      <vt:lpstr>Mapping functional domains within lncRNAs</vt:lpstr>
      <vt:lpstr>Additional methods to interrogate lncRNA interactions</vt:lpstr>
      <vt:lpstr>Methods are more similar than different</vt:lpstr>
      <vt:lpstr>What have these methods revealed?</vt:lpstr>
      <vt:lpstr>A Protein-Centric Approach</vt:lpstr>
      <vt:lpstr>RNA Binding Proteins (RBPs)</vt:lpstr>
      <vt:lpstr>RNA Immunoprecipitation coupled with NGS (RIP-Seq)</vt:lpstr>
      <vt:lpstr>Locating specific interaction sites</vt:lpstr>
      <vt:lpstr>DO-RIP-Seq Overview</vt:lpstr>
      <vt:lpstr>DO-RIP-Seq detects validated interaction sites</vt:lpstr>
      <vt:lpstr>Methods to capture protein-RNA interactions</vt:lpstr>
      <vt:lpstr>Common variations of crosslinking immunoprecipitation (CLIP)</vt:lpstr>
      <vt:lpstr>CLIP-Seq data analysis workflow</vt:lpstr>
      <vt:lpstr>How do you choose?</vt:lpstr>
      <vt:lpstr>Integration of various strategies</vt:lpstr>
      <vt:lpstr>LncRNA summary</vt:lpstr>
      <vt:lpstr>Circular RNAs</vt:lpstr>
      <vt:lpstr>Circular RNAs (circRNAs)</vt:lpstr>
      <vt:lpstr>Overview of existing circRNA resources and tools</vt:lpstr>
      <vt:lpstr>Evaluation of tools</vt:lpstr>
      <vt:lpstr>Limited understanding of circRNAs contributing to metastatic colon cancer progression (mCRC)</vt:lpstr>
      <vt:lpstr>Putative functions of circRNAs remain under-studied in cancer</vt:lpstr>
      <vt:lpstr>Pan-cancer proteogenomic integration of circRNAs: PepTransDB</vt:lpstr>
      <vt:lpstr>Possible types of peptides encoded by circRNAs</vt:lpstr>
      <vt:lpstr>Short read strategies are limited to terminal exons</vt:lpstr>
      <vt:lpstr>CircRNA detection using short-read analysis pipeline</vt:lpstr>
      <vt:lpstr>CircRNA discovery with long reads</vt:lpstr>
      <vt:lpstr>PowerPoint Presentation</vt:lpstr>
      <vt:lpstr>Identified novel peptide encoded circRNAs via PepTransDB</vt:lpstr>
      <vt:lpstr>Higher percentage of novel circRNAs were detected via long-read sequencing</vt:lpstr>
      <vt:lpstr>Validation of rescued circRNAs</vt:lpstr>
      <vt:lpstr> CircRNA conclusions</vt:lpstr>
      <vt:lpstr>Acknowledgements</vt:lpstr>
      <vt:lpstr>PowerPoint Presentation</vt:lpstr>
      <vt:lpstr>Functional roles of lncRNAs in cis</vt:lpstr>
      <vt:lpstr>Functional roles of lncRNAs in trans</vt:lpstr>
      <vt:lpstr>Enrichment strategies for circRNAs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Cotto, Kelsy</cp:lastModifiedBy>
  <cp:revision>203</cp:revision>
  <cp:lastPrinted>1904-01-01T00:00:00Z</cp:lastPrinted>
  <dcterms:created xsi:type="dcterms:W3CDTF">2016-01-21T21:47:24Z</dcterms:created>
  <dcterms:modified xsi:type="dcterms:W3CDTF">2022-11-18T18:30:04Z</dcterms:modified>
  <cp:category/>
</cp:coreProperties>
</file>